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notesMasterIdLst>
    <p:notesMasterId r:id="rId12"/>
  </p:notesMasterIdLst>
  <p:handoutMasterIdLst>
    <p:handoutMasterId r:id="rId13"/>
  </p:handoutMasterIdLst>
  <p:sldIdLst>
    <p:sldId id="271" r:id="rId2"/>
    <p:sldId id="260" r:id="rId3"/>
    <p:sldId id="256" r:id="rId4"/>
    <p:sldId id="258" r:id="rId5"/>
    <p:sldId id="264" r:id="rId6"/>
    <p:sldId id="257" r:id="rId7"/>
    <p:sldId id="259" r:id="rId8"/>
    <p:sldId id="261" r:id="rId9"/>
    <p:sldId id="262" r:id="rId10"/>
    <p:sldId id="265" r:id="rId11"/>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3D85BB90-6EFB-46E7-8927-DAB1A322341A}" type="datetimeFigureOut">
              <a:rPr lang="en-US" smtClean="0"/>
              <a:pPr/>
              <a:t>2/27/13</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2B4BD4DE-2A83-416E-856B-065490292E4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F85554A0-8DA4-4F30-890B-0C4B8A359F2B}" type="datetimeFigureOut">
              <a:rPr lang="en-US" smtClean="0"/>
              <a:pPr/>
              <a:t>2/27/13</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8FE6CA28-C9CB-4FCB-9AB4-50539BF00D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E6CA28-C9CB-4FCB-9AB4-50539BF00D59}"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impact of a</a:t>
            </a:r>
            <a:r>
              <a:rPr lang="en-US" baseline="0" dirty="0" smtClean="0"/>
              <a:t> partner’s abilities must be considered when determining the communicative competence of the person who uses AAC.  Changes in comm. Partner skills alone may impact the comm. Comp. level achieved by the person who uses AAC.  </a:t>
            </a:r>
          </a:p>
          <a:p>
            <a:r>
              <a:rPr lang="en-US" baseline="0" dirty="0" smtClean="0"/>
              <a:t>Intervention and instruction with communication partners may increase communicative competence for the person who uses AAC, and should be a component of the intervention program.  </a:t>
            </a:r>
            <a:endParaRPr lang="en-US" dirty="0"/>
          </a:p>
        </p:txBody>
      </p:sp>
      <p:sp>
        <p:nvSpPr>
          <p:cNvPr id="4" name="Slide Number Placeholder 3"/>
          <p:cNvSpPr>
            <a:spLocks noGrp="1"/>
          </p:cNvSpPr>
          <p:nvPr>
            <p:ph type="sldNum" sz="quarter" idx="10"/>
          </p:nvPr>
        </p:nvSpPr>
        <p:spPr/>
        <p:txBody>
          <a:bodyPr/>
          <a:lstStyle/>
          <a:p>
            <a:fld id="{8FE6CA28-C9CB-4FCB-9AB4-50539BF00D59}"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BD20EBF9-80FF-4359-98D3-F49D9553FFB3}" type="datetimeFigureOut">
              <a:rPr lang="en-US" smtClean="0"/>
              <a:pPr/>
              <a:t>2/27/13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8F9F88D-5A7A-40E5-802D-43F2844A26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20EBF9-80FF-4359-98D3-F49D9553FFB3}" type="datetimeFigureOut">
              <a:rPr lang="en-US" smtClean="0"/>
              <a:pPr/>
              <a:t>2/27/13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9F88D-5A7A-40E5-802D-43F2844A26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D20EBF9-80FF-4359-98D3-F49D9553FFB3}" type="datetimeFigureOut">
              <a:rPr lang="en-US" smtClean="0"/>
              <a:pPr/>
              <a:t>2/27/13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F9F88D-5A7A-40E5-802D-43F2844A26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BD20EBF9-80FF-4359-98D3-F49D9553FFB3}" type="datetimeFigureOut">
              <a:rPr lang="en-US" smtClean="0"/>
              <a:pPr/>
              <a:t>2/27/13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F8F9F88D-5A7A-40E5-802D-43F2844A26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D20EBF9-80FF-4359-98D3-F49D9553FFB3}" type="datetimeFigureOut">
              <a:rPr lang="en-US" smtClean="0"/>
              <a:pPr/>
              <a:t>2/27/13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F8F9F88D-5A7A-40E5-802D-43F2844A2699}"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BD20EBF9-80FF-4359-98D3-F49D9553FFB3}" type="datetimeFigureOut">
              <a:rPr lang="en-US" smtClean="0"/>
              <a:pPr/>
              <a:t>2/27/13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F8F9F88D-5A7A-40E5-802D-43F2844A26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BD20EBF9-80FF-4359-98D3-F49D9553FFB3}" type="datetimeFigureOut">
              <a:rPr lang="en-US" smtClean="0"/>
              <a:pPr/>
              <a:t>2/27/13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8F9F88D-5A7A-40E5-802D-43F2844A26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D20EBF9-80FF-4359-98D3-F49D9553FFB3}" type="datetimeFigureOut">
              <a:rPr lang="en-US" smtClean="0"/>
              <a:pPr/>
              <a:t>2/27/13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F9F88D-5A7A-40E5-802D-43F2844A26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D20EBF9-80FF-4359-98D3-F49D9553FFB3}" type="datetimeFigureOut">
              <a:rPr lang="en-US" smtClean="0"/>
              <a:pPr/>
              <a:t>2/27/13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F8F9F88D-5A7A-40E5-802D-43F2844A26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BD20EBF9-80FF-4359-98D3-F49D9553FFB3}" type="datetimeFigureOut">
              <a:rPr lang="en-US" smtClean="0"/>
              <a:pPr/>
              <a:t>2/27/13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8F9F88D-5A7A-40E5-802D-43F2844A26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BD20EBF9-80FF-4359-98D3-F49D9553FFB3}" type="datetimeFigureOut">
              <a:rPr lang="en-US" smtClean="0"/>
              <a:pPr/>
              <a:t>2/27/13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8F9F88D-5A7A-40E5-802D-43F2844A269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D20EBF9-80FF-4359-98D3-F49D9553FFB3}" type="datetimeFigureOut">
              <a:rPr lang="en-US" smtClean="0"/>
              <a:pPr/>
              <a:t>2/27/13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8F9F88D-5A7A-40E5-802D-43F2844A269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SCAN1119_000.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776288"/>
            <a:ext cx="8686800" cy="1470025"/>
          </a:xfrm>
        </p:spPr>
        <p:txBody>
          <a:bodyPr>
            <a:normAutofit/>
          </a:bodyPr>
          <a:lstStyle/>
          <a:p>
            <a:pPr algn="ctr"/>
            <a:r>
              <a:rPr lang="en-US" sz="3600" dirty="0" smtClean="0"/>
              <a:t>AAC:  Evaluation to Implementation</a:t>
            </a:r>
            <a:endParaRPr lang="en-US" sz="3600" dirty="0"/>
          </a:p>
        </p:txBody>
      </p:sp>
      <p:sp>
        <p:nvSpPr>
          <p:cNvPr id="3" name="Subtitle 2"/>
          <p:cNvSpPr>
            <a:spLocks noGrp="1"/>
          </p:cNvSpPr>
          <p:nvPr>
            <p:ph type="subTitle" idx="1"/>
          </p:nvPr>
        </p:nvSpPr>
        <p:spPr>
          <a:xfrm>
            <a:off x="540544" y="2250280"/>
            <a:ext cx="8062912" cy="2397920"/>
          </a:xfrm>
        </p:spPr>
        <p:txBody>
          <a:bodyPr>
            <a:normAutofit/>
          </a:bodyPr>
          <a:lstStyle/>
          <a:p>
            <a:r>
              <a:rPr lang="en-US" dirty="0" smtClean="0"/>
              <a:t>Webinar:  AAC Profile and Case Studies  </a:t>
            </a:r>
          </a:p>
          <a:p>
            <a:r>
              <a:rPr lang="en-US" dirty="0" smtClean="0"/>
              <a:t>February 27, 2013 </a:t>
            </a:r>
          </a:p>
          <a:p>
            <a:endParaRPr lang="en-US" dirty="0" smtClean="0"/>
          </a:p>
          <a:p>
            <a:r>
              <a:rPr lang="en-US" sz="2400" dirty="0" smtClean="0"/>
              <a:t>Mary Baumann-Spooner, M.S. CCC-SLP </a:t>
            </a:r>
          </a:p>
          <a:p>
            <a:r>
              <a:rPr lang="en-US" sz="2400" dirty="0" smtClean="0"/>
              <a:t>&amp; Barbara </a:t>
            </a:r>
            <a:r>
              <a:rPr lang="en-US" sz="2400" dirty="0" err="1" smtClean="0"/>
              <a:t>Commers</a:t>
            </a:r>
            <a:r>
              <a:rPr lang="en-US" sz="2400" dirty="0" smtClean="0"/>
              <a:t>, M.S. CCC-SLP</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a:xfrm>
            <a:off x="457200" y="1882808"/>
            <a:ext cx="8229600" cy="4975192"/>
          </a:xfrm>
        </p:spPr>
        <p:txBody>
          <a:bodyPr>
            <a:normAutofit lnSpcReduction="10000"/>
          </a:bodyPr>
          <a:lstStyle/>
          <a:p>
            <a:r>
              <a:rPr lang="en-US" dirty="0" smtClean="0"/>
              <a:t>Scoring</a:t>
            </a:r>
            <a:endParaRPr lang="en-US" dirty="0" smtClean="0"/>
          </a:p>
          <a:p>
            <a:pPr lvl="1"/>
            <a:r>
              <a:rPr lang="en-US" dirty="0" smtClean="0"/>
              <a:t>3= Frequently Used Skill</a:t>
            </a:r>
          </a:p>
          <a:p>
            <a:pPr lvl="2">
              <a:buNone/>
            </a:pPr>
            <a:r>
              <a:rPr lang="en-US" dirty="0" smtClean="0"/>
              <a:t>2=Sometimes Used Skill</a:t>
            </a:r>
          </a:p>
          <a:p>
            <a:pPr lvl="2">
              <a:buNone/>
            </a:pPr>
            <a:r>
              <a:rPr lang="en-US" dirty="0" smtClean="0"/>
              <a:t>1=Seldom Used Skill</a:t>
            </a:r>
            <a:endParaRPr lang="en-US" dirty="0" smtClean="0"/>
          </a:p>
          <a:p>
            <a:r>
              <a:rPr lang="en-US" dirty="0" smtClean="0"/>
              <a:t>Application of the Performance Profile </a:t>
            </a:r>
            <a:r>
              <a:rPr lang="en-US" dirty="0" smtClean="0"/>
              <a:t>Summary</a:t>
            </a:r>
          </a:p>
          <a:p>
            <a:pPr lvl="1"/>
            <a:r>
              <a:rPr lang="en-US" dirty="0" smtClean="0"/>
              <a:t>Skill Level are determined from 5 different levels and transferred to the 1</a:t>
            </a:r>
            <a:r>
              <a:rPr lang="en-US" baseline="30000" dirty="0" smtClean="0"/>
              <a:t>st</a:t>
            </a:r>
            <a:r>
              <a:rPr lang="en-US" dirty="0" smtClean="0"/>
              <a:t> Page</a:t>
            </a:r>
            <a:endParaRPr lang="en-US" dirty="0" smtClean="0"/>
          </a:p>
          <a:p>
            <a:r>
              <a:rPr lang="en-US" dirty="0" smtClean="0"/>
              <a:t>Developing </a:t>
            </a:r>
            <a:r>
              <a:rPr lang="en-US" dirty="0" smtClean="0"/>
              <a:t>Objectives</a:t>
            </a:r>
          </a:p>
          <a:p>
            <a:pPr lvl="1"/>
            <a:r>
              <a:rPr lang="en-US" dirty="0" smtClean="0"/>
              <a:t>Team can look at skill levels and determine objectives to work on with the student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Assessment in the natural environment</a:t>
            </a:r>
          </a:p>
          <a:p>
            <a:r>
              <a:rPr lang="en-US" dirty="0" smtClean="0"/>
              <a:t>Recognize and reinforce multiple modes of communication.  </a:t>
            </a:r>
          </a:p>
          <a:p>
            <a:r>
              <a:rPr lang="en-US" dirty="0" smtClean="0"/>
              <a:t>Train communication partners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924800" cy="1981200"/>
          </a:xfrm>
        </p:spPr>
        <p:txBody>
          <a:bodyPr>
            <a:noAutofit/>
          </a:bodyPr>
          <a:lstStyle/>
          <a:p>
            <a:pPr algn="ct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r>
              <a:rPr lang="en-US" sz="2400" dirty="0" smtClean="0"/>
              <a:t>The Augmentative &amp; Alternative Communication Profile:  </a:t>
            </a:r>
            <a:br>
              <a:rPr lang="en-US" sz="2400" dirty="0" smtClean="0"/>
            </a:br>
            <a:r>
              <a:rPr lang="en-US" sz="2400" dirty="0" smtClean="0"/>
              <a:t>A Continuum of Learning</a:t>
            </a:r>
            <a:br>
              <a:rPr lang="en-US" sz="2400" dirty="0" smtClean="0"/>
            </a:br>
            <a:r>
              <a:rPr lang="en-US" sz="2400" dirty="0" smtClean="0"/>
              <a:t>(AAC Profile) </a:t>
            </a:r>
            <a:r>
              <a:rPr lang="en-US" sz="2000" dirty="0" smtClean="0"/>
              <a:t/>
            </a:r>
            <a:br>
              <a:rPr lang="en-US" sz="2000" dirty="0" smtClean="0"/>
            </a:br>
            <a:endParaRPr lang="en-US" sz="2000" dirty="0">
              <a:solidFill>
                <a:schemeClr val="tx1"/>
              </a:solidFill>
            </a:endParaRPr>
          </a:p>
        </p:txBody>
      </p:sp>
      <p:pic>
        <p:nvPicPr>
          <p:cNvPr id="4" name="Picture 3" descr="AAC Profile.jpg"/>
          <p:cNvPicPr>
            <a:picLocks noChangeAspect="1"/>
          </p:cNvPicPr>
          <p:nvPr/>
        </p:nvPicPr>
        <p:blipFill>
          <a:blip r:embed="rId3" cstate="print"/>
          <a:stretch>
            <a:fillRect/>
          </a:stretch>
        </p:blipFill>
        <p:spPr>
          <a:xfrm>
            <a:off x="2895600" y="1905000"/>
            <a:ext cx="3686175" cy="4343400"/>
          </a:xfrm>
          <a:prstGeom prst="rect">
            <a:avLst/>
          </a:prstGeom>
        </p:spPr>
      </p:pic>
      <p:sp>
        <p:nvSpPr>
          <p:cNvPr id="5" name="TextBox 4"/>
          <p:cNvSpPr txBox="1"/>
          <p:nvPr/>
        </p:nvSpPr>
        <p:spPr>
          <a:xfrm>
            <a:off x="533400" y="6477000"/>
            <a:ext cx="7924800" cy="369332"/>
          </a:xfrm>
          <a:prstGeom prst="rect">
            <a:avLst/>
          </a:prstGeom>
          <a:noFill/>
        </p:spPr>
        <p:txBody>
          <a:bodyPr wrap="square" rtlCol="0">
            <a:spAutoFit/>
          </a:bodyPr>
          <a:lstStyle/>
          <a:p>
            <a:r>
              <a:rPr lang="en-US" dirty="0" smtClean="0"/>
              <a:t>Refer to AAC Profile </a:t>
            </a:r>
            <a:r>
              <a:rPr lang="en-US" dirty="0" err="1" smtClean="0"/>
              <a:t>PDFs</a:t>
            </a:r>
            <a:r>
              <a:rPr lang="en-US" dirty="0" smtClean="0"/>
              <a:t> to see examples of the protocol of the test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p:txBody>
          <a:bodyPr>
            <a:normAutofit/>
          </a:bodyPr>
          <a:lstStyle/>
          <a:p>
            <a:r>
              <a:rPr lang="en-US" dirty="0" smtClean="0"/>
              <a:t>Measures </a:t>
            </a:r>
            <a:r>
              <a:rPr lang="en-US" u="sng" dirty="0" smtClean="0">
                <a:solidFill>
                  <a:schemeClr val="accent1"/>
                </a:solidFill>
              </a:rPr>
              <a:t>subjective, functional </a:t>
            </a:r>
            <a:r>
              <a:rPr lang="en-US" dirty="0" smtClean="0"/>
              <a:t>skills for developing communicative competence using AAC systems.</a:t>
            </a:r>
          </a:p>
          <a:p>
            <a:pPr lvl="1"/>
            <a:r>
              <a:rPr lang="en-US" dirty="0" smtClean="0"/>
              <a:t>Assesses current and desired competence</a:t>
            </a:r>
          </a:p>
          <a:p>
            <a:pPr lvl="1"/>
            <a:r>
              <a:rPr lang="en-US" dirty="0" smtClean="0"/>
              <a:t>Defines skills needed to increase competence</a:t>
            </a:r>
          </a:p>
          <a:p>
            <a:pPr lvl="1"/>
            <a:r>
              <a:rPr lang="en-US" dirty="0" smtClean="0"/>
              <a:t>Defines and coordinates team roles</a:t>
            </a:r>
          </a:p>
          <a:p>
            <a:pPr lvl="1">
              <a:buNone/>
            </a:pPr>
            <a:endParaRPr lang="en-US" dirty="0" smtClean="0"/>
          </a:p>
          <a:p>
            <a:r>
              <a:rPr lang="en-US" dirty="0" smtClean="0"/>
              <a:t>Administration:  60-90 minutes</a:t>
            </a:r>
          </a:p>
          <a:p>
            <a:endParaRPr lang="en-US" dirty="0" smtClean="0"/>
          </a:p>
          <a:p>
            <a:pPr lvl="1">
              <a:buNone/>
            </a:pPr>
            <a:endParaRPr lang="en-US"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p:txBody>
          <a:bodyPr/>
          <a:lstStyle/>
          <a:p>
            <a:r>
              <a:rPr lang="en-US" dirty="0" smtClean="0"/>
              <a:t>Administration:</a:t>
            </a:r>
          </a:p>
          <a:p>
            <a:pPr>
              <a:buNone/>
            </a:pPr>
            <a:endParaRPr lang="en-US" dirty="0" smtClean="0"/>
          </a:p>
          <a:p>
            <a:pPr lvl="1"/>
            <a:r>
              <a:rPr lang="en-US" dirty="0" smtClean="0"/>
              <a:t>Natural environment.</a:t>
            </a:r>
          </a:p>
          <a:p>
            <a:pPr lvl="1"/>
            <a:r>
              <a:rPr lang="en-US" dirty="0" smtClean="0"/>
              <a:t>Communication Partner participates in interactions, facilitates communication, and supports the user.</a:t>
            </a:r>
          </a:p>
          <a:p>
            <a:pPr lvl="1"/>
            <a:r>
              <a:rPr lang="en-US" dirty="0" smtClean="0"/>
              <a:t>Communication partner skills are assessed.</a:t>
            </a:r>
            <a:endParaRPr lang="en-US" dirty="0" smtClean="0"/>
          </a:p>
          <a:p>
            <a:pPr lvl="1"/>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p:txBody>
          <a:bodyPr>
            <a:normAutofit/>
          </a:bodyPr>
          <a:lstStyle/>
          <a:p>
            <a:r>
              <a:rPr lang="en-US" dirty="0" smtClean="0"/>
              <a:t>Guides </a:t>
            </a:r>
            <a:r>
              <a:rPr lang="en-US" dirty="0" smtClean="0">
                <a:solidFill>
                  <a:schemeClr val="accent1"/>
                </a:solidFill>
              </a:rPr>
              <a:t>multidisciplinary</a:t>
            </a:r>
            <a:r>
              <a:rPr lang="en-US" dirty="0" smtClean="0"/>
              <a:t> service providers and family members:</a:t>
            </a:r>
          </a:p>
          <a:p>
            <a:pPr>
              <a:buNone/>
            </a:pPr>
            <a:endParaRPr lang="en-US" dirty="0" smtClean="0"/>
          </a:p>
          <a:p>
            <a:pPr lvl="1"/>
            <a:r>
              <a:rPr lang="en-US" dirty="0" smtClean="0"/>
              <a:t>Coordinate individual roles</a:t>
            </a:r>
          </a:p>
          <a:p>
            <a:pPr lvl="1"/>
            <a:r>
              <a:rPr lang="en-US" dirty="0" smtClean="0"/>
              <a:t>Develop and implement instructional strategies for communication</a:t>
            </a:r>
          </a:p>
          <a:p>
            <a:pPr lvl="1"/>
            <a:r>
              <a:rPr lang="en-US" dirty="0" smtClean="0"/>
              <a:t>Identify contexts and environments to support communication</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p:txBody>
          <a:bodyPr/>
          <a:lstStyle/>
          <a:p>
            <a:r>
              <a:rPr lang="en-US" dirty="0" smtClean="0"/>
              <a:t>No special materials needed.</a:t>
            </a:r>
          </a:p>
          <a:p>
            <a:r>
              <a:rPr lang="en-US" dirty="0" smtClean="0"/>
              <a:t>Create a communication environment using activities that are motivating and age- and ability- appropriate.</a:t>
            </a:r>
          </a:p>
          <a:p>
            <a:r>
              <a:rPr lang="en-US" dirty="0" smtClean="0"/>
              <a:t>Communication partners provide needed “wait time” for individual’s to initiate, respond, take a turn.</a:t>
            </a:r>
          </a:p>
          <a:p>
            <a:r>
              <a:rPr lang="en-US" dirty="0" smtClean="0"/>
              <a:t>Observe interaction and record.</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p:txBody>
          <a:bodyPr>
            <a:normAutofit lnSpcReduction="10000"/>
          </a:bodyPr>
          <a:lstStyle/>
          <a:p>
            <a:r>
              <a:rPr lang="en-US" dirty="0" smtClean="0"/>
              <a:t>Areas of Learning</a:t>
            </a:r>
          </a:p>
          <a:p>
            <a:pPr lvl="1"/>
            <a:r>
              <a:rPr lang="en-US" dirty="0" smtClean="0"/>
              <a:t>Operational</a:t>
            </a:r>
          </a:p>
          <a:p>
            <a:pPr lvl="1"/>
            <a:r>
              <a:rPr lang="en-US" dirty="0" smtClean="0"/>
              <a:t>Linguistic</a:t>
            </a:r>
          </a:p>
          <a:p>
            <a:pPr lvl="1"/>
            <a:r>
              <a:rPr lang="en-US" dirty="0" smtClean="0"/>
              <a:t>Social</a:t>
            </a:r>
          </a:p>
          <a:p>
            <a:pPr lvl="1"/>
            <a:r>
              <a:rPr lang="en-US" dirty="0" smtClean="0"/>
              <a:t>Strategic</a:t>
            </a:r>
          </a:p>
          <a:p>
            <a:pPr lvl="1"/>
            <a:endParaRPr lang="en-US" dirty="0" smtClean="0"/>
          </a:p>
          <a:p>
            <a:pPr lvl="1">
              <a:buNone/>
            </a:pPr>
            <a:r>
              <a:rPr lang="en-US" dirty="0" smtClean="0">
                <a:hlinkClick r:id="rId2" action="ppaction://hlinkfile"/>
              </a:rPr>
              <a:t>Table</a:t>
            </a:r>
            <a:r>
              <a:rPr lang="en-US" dirty="0" smtClean="0"/>
              <a:t> 1</a:t>
            </a:r>
          </a:p>
          <a:p>
            <a:pPr>
              <a:buNone/>
            </a:pPr>
            <a:endParaRPr lang="en-US" dirty="0" smtClean="0"/>
          </a:p>
          <a:p>
            <a:pPr lvl="1"/>
            <a:endParaRPr lang="en-US" dirty="0" smtClean="0"/>
          </a:p>
          <a:p>
            <a:pPr marL="731520" lvl="2" indent="-384048">
              <a:buSzPct val="80000"/>
              <a:buNone/>
            </a:pPr>
            <a:r>
              <a:rPr lang="en-US" dirty="0" smtClean="0"/>
              <a:t>.</a:t>
            </a:r>
          </a:p>
          <a:p>
            <a:endParaRPr lang="en-US" dirty="0" smtClean="0"/>
          </a:p>
          <a:p>
            <a:pPr lvl="1">
              <a:buNone/>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AAC Profile</a:t>
            </a:r>
            <a:endParaRPr lang="en-US" dirty="0"/>
          </a:p>
        </p:txBody>
      </p:sp>
      <p:sp>
        <p:nvSpPr>
          <p:cNvPr id="3" name="Content Placeholder 2"/>
          <p:cNvSpPr>
            <a:spLocks noGrp="1"/>
          </p:cNvSpPr>
          <p:nvPr>
            <p:ph idx="1"/>
          </p:nvPr>
        </p:nvSpPr>
        <p:spPr>
          <a:xfrm>
            <a:off x="457200" y="1524000"/>
            <a:ext cx="8229600" cy="5334000"/>
          </a:xfrm>
        </p:spPr>
        <p:txBody>
          <a:bodyPr>
            <a:normAutofit/>
          </a:bodyPr>
          <a:lstStyle/>
          <a:p>
            <a:r>
              <a:rPr lang="en-US" dirty="0" smtClean="0"/>
              <a:t>Skill Sets:  Five ability based levels under each of the Areas</a:t>
            </a:r>
          </a:p>
          <a:p>
            <a:pPr lvl="1"/>
            <a:r>
              <a:rPr lang="en-US" dirty="0" smtClean="0"/>
              <a:t>Simple early functioning to independent use and AAC system mastery</a:t>
            </a:r>
            <a:endParaRPr lang="en-US" dirty="0" smtClean="0"/>
          </a:p>
          <a:p>
            <a:r>
              <a:rPr lang="en-US" dirty="0" smtClean="0"/>
              <a:t>Communicative </a:t>
            </a:r>
            <a:r>
              <a:rPr lang="en-US" dirty="0" smtClean="0"/>
              <a:t>Competence Levels:</a:t>
            </a:r>
          </a:p>
          <a:p>
            <a:pPr lvl="1"/>
            <a:r>
              <a:rPr lang="en-US" dirty="0" smtClean="0"/>
              <a:t>Summary of how the person is generally functioning</a:t>
            </a:r>
          </a:p>
          <a:p>
            <a:pPr lvl="1"/>
            <a:r>
              <a:rPr lang="en-US" dirty="0" smtClean="0"/>
              <a:t>Table:  Communicative Competence Levels for Areas of Learning</a:t>
            </a:r>
          </a:p>
          <a:p>
            <a:r>
              <a:rPr lang="en-US" dirty="0" smtClean="0"/>
              <a:t>Performance Profile Summary</a:t>
            </a:r>
          </a:p>
          <a:p>
            <a:pPr lvl="1"/>
            <a:r>
              <a:rPr lang="en-US" dirty="0" smtClean="0"/>
              <a:t>Graph:  Skill Set Levels for Skill Areas</a:t>
            </a:r>
            <a:endParaRPr lang="en-US" dirty="0" smtClean="0"/>
          </a:p>
          <a:p>
            <a:pPr lvl="1">
              <a:buNone/>
            </a:pPr>
            <a:endParaRPr lang="en-US" dirty="0" smtClean="0"/>
          </a:p>
          <a:p>
            <a:pPr lvl="1"/>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229</TotalTime>
  <Words>429</Words>
  <Application>Microsoft Office PowerPoint</Application>
  <PresentationFormat>On-screen Show (4:3)</PresentationFormat>
  <Paragraphs>71</Paragraphs>
  <Slides>10</Slides>
  <Notes>2</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Verve</vt:lpstr>
      <vt:lpstr>AAC:  Evaluation to Implementation</vt:lpstr>
      <vt:lpstr>Overview</vt:lpstr>
      <vt:lpstr>          The Augmentative &amp; Alternative Communication Profile:   A Continuum of Learning (AAC Profile)  </vt:lpstr>
      <vt:lpstr>AAC Profile</vt:lpstr>
      <vt:lpstr>AAC Profile</vt:lpstr>
      <vt:lpstr>AAC Profile</vt:lpstr>
      <vt:lpstr>AAC Profile</vt:lpstr>
      <vt:lpstr>AAC Profile</vt:lpstr>
      <vt:lpstr>AAC Profile</vt:lpstr>
      <vt:lpstr>AAC Profile</vt:lpstr>
    </vt:vector>
  </TitlesOfParts>
  <Company>I.S.D. 742 Public Schools</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Augmentative &amp; Alternative Communication Profile:   A Continuum of Learning</dc:title>
  <dc:creator>desktop user</dc:creator>
  <cp:lastModifiedBy>Mary Baumann-Spooner</cp:lastModifiedBy>
  <cp:revision>8</cp:revision>
  <dcterms:created xsi:type="dcterms:W3CDTF">2013-02-27T23:57:08Z</dcterms:created>
  <dcterms:modified xsi:type="dcterms:W3CDTF">2013-02-28T00:02:36Z</dcterms:modified>
</cp:coreProperties>
</file>