
<file path=[Content_Types].xml><?xml version="1.0" encoding="utf-8"?>
<Types xmlns="http://schemas.openxmlformats.org/package/2006/content-types">
  <Override PartName="/ppt/slides/slide14.xml" ContentType="application/vnd.openxmlformats-officedocument.presentationml.slide+xml"/>
  <Override PartName="/ppt/slides/slide33.xml" ContentType="application/vnd.openxmlformats-officedocument.presentationml.slide+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Default Extension="bin" ContentType="application/vnd.openxmlformats-officedocument.presentationml.printerSettings"/>
  <Override PartName="/ppt/notesSlides/notesSlide30.xml" ContentType="application/vnd.openxmlformats-officedocument.presentationml.notesSlide+xml"/>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notesSlides/notesSlide34.xml" ContentType="application/vnd.openxmlformats-officedocument.presentationml.notesSlide+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theme/theme1.xml" ContentType="application/vnd.openxmlformats-officedocument.them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46.xml" ContentType="application/vnd.openxmlformats-officedocument.presentationml.slide+xml"/>
  <Override PartName="/ppt/notesSlides/notesSlide8.xml" ContentType="application/vnd.openxmlformats-officedocument.presentationml.notesSlide+xml"/>
  <Override PartName="/ppt/slides/slide70.xml" ContentType="application/vnd.openxmlformats-officedocument.presentationml.slide+xml"/>
  <Override PartName="/ppt/notesSlides/notesSlide26.xml" ContentType="application/vnd.openxmlformats-officedocument.presentationml.notesSlide+xml"/>
  <Override PartName="/ppt/slides/slide15.xml" ContentType="application/vnd.openxmlformats-officedocument.presentationml.slide+xml"/>
  <Override PartName="/ppt/slides/slide34.xml" ContentType="application/vnd.openxmlformats-officedocument.presentationml.slide+xml"/>
  <Override PartName="/ppt/slides/slide53.xml" ContentType="application/vnd.openxmlformats-officedocument.presentationml.slide+xml"/>
  <Override PartName="/ppt/slides/slide72.xml" ContentType="application/vnd.openxmlformats-officedocument.presentationml.slide+xml"/>
  <Override PartName="/ppt/slides/slide69.xml" ContentType="application/vnd.openxmlformats-officedocument.presentationml.sl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notesSlides/notesSlide35.xml" ContentType="application/vnd.openxmlformats-officedocument.presentationml.notesSlide+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theme/theme2.xml" ContentType="application/vnd.openxmlformats-officedocument.theme+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s/slide71.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s/slide63.xml" ContentType="application/vnd.openxmlformats-officedocument.presentationml.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Override PartName="/ppt/notesSlides/notesSlide21.xml" ContentType="application/vnd.openxmlformats-officedocument.presentationml.notes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4.xml" ContentType="application/vnd.openxmlformats-officedocument.presentationml.slide+xml"/>
  <Default Extension="png" ContentType="image/png"/>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4" r:id="rId1"/>
  </p:sldMasterIdLst>
  <p:notesMasterIdLst>
    <p:notesMasterId r:id="rId75"/>
  </p:notesMasterIdLst>
  <p:sldIdLst>
    <p:sldId id="256" r:id="rId2"/>
    <p:sldId id="257" r:id="rId3"/>
    <p:sldId id="258" r:id="rId4"/>
    <p:sldId id="262" r:id="rId5"/>
    <p:sldId id="264" r:id="rId6"/>
    <p:sldId id="265" r:id="rId7"/>
    <p:sldId id="266" r:id="rId8"/>
    <p:sldId id="267" r:id="rId9"/>
    <p:sldId id="259" r:id="rId10"/>
    <p:sldId id="260" r:id="rId11"/>
    <p:sldId id="261" r:id="rId12"/>
    <p:sldId id="269" r:id="rId13"/>
    <p:sldId id="296"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30" r:id="rId38"/>
    <p:sldId id="321" r:id="rId39"/>
    <p:sldId id="322" r:id="rId40"/>
    <p:sldId id="323" r:id="rId41"/>
    <p:sldId id="324" r:id="rId42"/>
    <p:sldId id="331" r:id="rId43"/>
    <p:sldId id="332" r:id="rId44"/>
    <p:sldId id="333" r:id="rId45"/>
    <p:sldId id="325" r:id="rId46"/>
    <p:sldId id="326" r:id="rId47"/>
    <p:sldId id="327" r:id="rId48"/>
    <p:sldId id="328" r:id="rId49"/>
    <p:sldId id="297" r:id="rId50"/>
    <p:sldId id="270" r:id="rId51"/>
    <p:sldId id="271" r:id="rId52"/>
    <p:sldId id="272" r:id="rId53"/>
    <p:sldId id="273" r:id="rId54"/>
    <p:sldId id="274" r:id="rId55"/>
    <p:sldId id="275" r:id="rId56"/>
    <p:sldId id="276" r:id="rId57"/>
    <p:sldId id="335" r:id="rId58"/>
    <p:sldId id="277" r:id="rId59"/>
    <p:sldId id="278" r:id="rId60"/>
    <p:sldId id="279" r:id="rId61"/>
    <p:sldId id="280" r:id="rId62"/>
    <p:sldId id="281" r:id="rId63"/>
    <p:sldId id="282" r:id="rId64"/>
    <p:sldId id="283" r:id="rId65"/>
    <p:sldId id="284" r:id="rId66"/>
    <p:sldId id="285" r:id="rId67"/>
    <p:sldId id="286" r:id="rId68"/>
    <p:sldId id="287" r:id="rId69"/>
    <p:sldId id="288" r:id="rId70"/>
    <p:sldId id="289" r:id="rId71"/>
    <p:sldId id="290" r:id="rId72"/>
    <p:sldId id="291" r:id="rId73"/>
    <p:sldId id="292" r:id="rId74"/>
  </p:sldIdLst>
  <p:sldSz cx="9144000" cy="6858000" type="screen4x3"/>
  <p:notesSz cx="7010400" cy="92964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749" autoAdjust="0"/>
    <p:restoredTop sz="94660"/>
  </p:normalViewPr>
  <p:slideViewPr>
    <p:cSldViewPr>
      <p:cViewPr varScale="1">
        <p:scale>
          <a:sx n="95" d="100"/>
          <a:sy n="95" d="100"/>
        </p:scale>
        <p:origin x="-768"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notesMaster" Target="notesMasters/notesMaster1.xml"/><Relationship Id="rId76" Type="http://schemas.openxmlformats.org/officeDocument/2006/relationships/printerSettings" Target="printerSettings/printerSettings1.bin"/><Relationship Id="rId77" Type="http://schemas.openxmlformats.org/officeDocument/2006/relationships/presProps" Target="presProps.xml"/><Relationship Id="rId78" Type="http://schemas.openxmlformats.org/officeDocument/2006/relationships/viewProps" Target="viewProps.xml"/><Relationship Id="rId79" Type="http://schemas.openxmlformats.org/officeDocument/2006/relationships/theme" Target="theme/theme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194" name="Shape 2"/>
          <p:cNvSpPr>
            <a:spLocks noGrp="1" noRot="1" noChangeAspect="1"/>
          </p:cNvSpPr>
          <p:nvPr>
            <p:ph type="sldImg" idx="2"/>
          </p:nvPr>
        </p:nvSpPr>
        <p:spPr bwMode="auto">
          <a:xfrm>
            <a:off x="1181100" y="696913"/>
            <a:ext cx="4648200" cy="348615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bwMode="auto">
          <a:xfrm>
            <a:off x="701675" y="4416425"/>
            <a:ext cx="5607050" cy="4183063"/>
          </a:xfrm>
          <a:prstGeom prst="rect">
            <a:avLst/>
          </a:prstGeom>
          <a:noFill/>
          <a:ln w="9525">
            <a:noFill/>
            <a:miter lim="800000"/>
            <a:headEnd/>
            <a:tailEnd/>
          </a:ln>
        </p:spPr>
        <p:txBody>
          <a:bodyPr vert="horz" wrap="square" lIns="93162" tIns="93162" rIns="93162" bIns="93162" numCol="1" anchor="t" anchorCtr="0" compatLnSpc="1">
            <a:prstTxWarp prst="textNoShape">
              <a:avLst/>
            </a:prstTxWarp>
          </a:bodyPr>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0241" name="Shape 44"/>
          <p:cNvSpPr>
            <a:spLocks noGrp="1" noRot="1" noChangeAspect="1"/>
          </p:cNvSpPr>
          <p:nvPr>
            <p:ph type="sldImg" idx="2"/>
          </p:nvPr>
        </p:nvSpPr>
        <p:spPr>
          <a:noFill/>
        </p:spPr>
      </p:sp>
      <p:sp>
        <p:nvSpPr>
          <p:cNvPr id="10242" name="Shape 45"/>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28673" name="Shape 69"/>
          <p:cNvSpPr>
            <a:spLocks noGrp="1" noRot="1" noChangeAspect="1"/>
          </p:cNvSpPr>
          <p:nvPr>
            <p:ph type="sldImg" idx="2"/>
          </p:nvPr>
        </p:nvSpPr>
        <p:spPr>
          <a:noFill/>
        </p:spPr>
      </p:sp>
      <p:sp>
        <p:nvSpPr>
          <p:cNvPr id="28674" name="Shape 70"/>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30721" name="Shape 75"/>
          <p:cNvSpPr>
            <a:spLocks noGrp="1" noRot="1" noChangeAspect="1"/>
          </p:cNvSpPr>
          <p:nvPr>
            <p:ph type="sldImg" idx="2"/>
          </p:nvPr>
        </p:nvSpPr>
        <p:spPr>
          <a:noFill/>
        </p:spPr>
      </p:sp>
      <p:sp>
        <p:nvSpPr>
          <p:cNvPr id="30722" name="Shape 76"/>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32769" name="Shape 123"/>
          <p:cNvSpPr>
            <a:spLocks noGrp="1" noRot="1" noChangeAspect="1"/>
          </p:cNvSpPr>
          <p:nvPr>
            <p:ph type="sldImg" idx="2"/>
          </p:nvPr>
        </p:nvSpPr>
        <p:spPr>
          <a:noFill/>
        </p:spPr>
      </p:sp>
      <p:sp>
        <p:nvSpPr>
          <p:cNvPr id="32770" name="Shape 124"/>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72705" name="Shape 129"/>
          <p:cNvSpPr>
            <a:spLocks noGrp="1" noRot="1" noChangeAspect="1"/>
          </p:cNvSpPr>
          <p:nvPr>
            <p:ph type="sldImg" idx="2"/>
          </p:nvPr>
        </p:nvSpPr>
        <p:spPr>
          <a:noFill/>
        </p:spPr>
      </p:sp>
      <p:sp>
        <p:nvSpPr>
          <p:cNvPr id="72706" name="Shape 130"/>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74753" name="Shape 137"/>
          <p:cNvSpPr>
            <a:spLocks noGrp="1" noRot="1" noChangeAspect="1"/>
          </p:cNvSpPr>
          <p:nvPr>
            <p:ph type="sldImg" idx="2"/>
          </p:nvPr>
        </p:nvSpPr>
        <p:spPr>
          <a:noFill/>
        </p:spPr>
      </p:sp>
      <p:sp>
        <p:nvSpPr>
          <p:cNvPr id="74754" name="Shape 138"/>
          <p:cNvSpPr txBox="1">
            <a:spLocks noGrp="1"/>
          </p:cNvSpPr>
          <p:nvPr>
            <p:ph type="body" idx="1"/>
          </p:nvPr>
        </p:nvSpPr>
        <p:spPr>
          <a:xfrm>
            <a:off x="701675" y="4416425"/>
            <a:ext cx="5607050" cy="692150"/>
          </a:xfrm>
          <a:ln/>
        </p:spPr>
        <p:txBody>
          <a:bodyPr>
            <a:spAutoFit/>
          </a:bodyPr>
          <a:lstStyle/>
          <a:p>
            <a:pPr>
              <a:spcBef>
                <a:spcPct val="0"/>
              </a:spcBef>
            </a:pPr>
            <a:r>
              <a:rPr lang="en-US" smtClean="0"/>
              <a:t>CLICK ON THE UNDERLINED TEXT OR PICTURES TO SEE ONLINE RESOURCES</a:t>
            </a:r>
          </a:p>
          <a:p>
            <a:pPr>
              <a:spcBef>
                <a:spcPct val="0"/>
              </a:spcBef>
            </a:pPr>
            <a:endParaRPr lang="en-US" smtClean="0"/>
          </a:p>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76801" name="Shape 143"/>
          <p:cNvSpPr>
            <a:spLocks noGrp="1" noRot="1" noChangeAspect="1"/>
          </p:cNvSpPr>
          <p:nvPr>
            <p:ph type="sldImg" idx="2"/>
          </p:nvPr>
        </p:nvSpPr>
        <p:spPr>
          <a:noFill/>
        </p:spPr>
      </p:sp>
      <p:sp>
        <p:nvSpPr>
          <p:cNvPr id="76802" name="Shape 144"/>
          <p:cNvSpPr txBox="1">
            <a:spLocks noGrp="1"/>
          </p:cNvSpPr>
          <p:nvPr>
            <p:ph type="body" idx="1"/>
          </p:nvPr>
        </p:nvSpPr>
        <p:spPr>
          <a:xfrm>
            <a:off x="701675" y="4416425"/>
            <a:ext cx="5607050" cy="2543175"/>
          </a:xfrm>
          <a:ln/>
        </p:spPr>
        <p:txBody>
          <a:bodyPr>
            <a:spAutoFit/>
          </a:bodyPr>
          <a:lstStyle/>
          <a:p>
            <a:pPr>
              <a:spcBef>
                <a:spcPct val="0"/>
              </a:spcBef>
              <a:buClr>
                <a:srgbClr val="000000"/>
              </a:buClr>
            </a:pPr>
            <a:r>
              <a:rPr lang="en-US" smtClean="0"/>
              <a:t>Ecological inventories are a systematic way to review the vocabulary a student with an AAC device will need to access in their environment.  Core, Fringe and Social vocabulary are documented. (scroll to the bottom of the page to see a scanned copy of the inventories)</a:t>
            </a:r>
          </a:p>
          <a:p>
            <a:pPr>
              <a:spcBef>
                <a:spcPct val="0"/>
              </a:spcBef>
            </a:pPr>
            <a:endParaRPr lang="en-US" smtClean="0"/>
          </a:p>
          <a:p>
            <a:pPr>
              <a:spcBef>
                <a:spcPct val="0"/>
              </a:spcBef>
              <a:buClr>
                <a:srgbClr val="000000"/>
              </a:buClr>
            </a:pPr>
            <a:r>
              <a:rPr lang="en-US" smtClean="0"/>
              <a:t>How do you Know it How do you Show is a  book on data collecting for all AT devices. AAC is reviewed and there are data sheets in the apendix  pgs 117-127.  I really like the rating form for devices.</a:t>
            </a:r>
          </a:p>
          <a:p>
            <a:pPr>
              <a:spcBef>
                <a:spcPct val="0"/>
              </a:spcBef>
            </a:pPr>
            <a:endParaRPr lang="en-US" smtClean="0"/>
          </a:p>
          <a:p>
            <a:pPr>
              <a:spcBef>
                <a:spcPct val="0"/>
              </a:spcBef>
              <a:buClr>
                <a:srgbClr val="000000"/>
              </a:buClr>
            </a:pPr>
            <a:r>
              <a:rPr lang="en-US" smtClean="0"/>
              <a:t>Show Me the Data is full of already created forms that come on a CD.  They are linked on the Montgomery County Public Schools site also.  Datasheets include asking/answering questions, communication initiations and many more.  </a:t>
            </a:r>
          </a:p>
          <a:p>
            <a:pPr>
              <a:spcBef>
                <a:spcPct val="0"/>
              </a:spcBef>
            </a:pPr>
            <a:endParaRPr lang="en-US" smtClean="0"/>
          </a:p>
          <a:p>
            <a:pPr>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78849" name="Shape 153"/>
          <p:cNvSpPr>
            <a:spLocks noGrp="1" noRot="1" noChangeAspect="1"/>
          </p:cNvSpPr>
          <p:nvPr>
            <p:ph type="sldImg" idx="2"/>
          </p:nvPr>
        </p:nvSpPr>
        <p:spPr>
          <a:noFill/>
        </p:spPr>
      </p:sp>
      <p:sp>
        <p:nvSpPr>
          <p:cNvPr id="78850" name="Shape 154"/>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80897" name="Shape 159"/>
          <p:cNvSpPr>
            <a:spLocks noGrp="1" noRot="1" noChangeAspect="1"/>
          </p:cNvSpPr>
          <p:nvPr>
            <p:ph type="sldImg" idx="2"/>
          </p:nvPr>
        </p:nvSpPr>
        <p:spPr>
          <a:noFill/>
        </p:spPr>
      </p:sp>
      <p:sp>
        <p:nvSpPr>
          <p:cNvPr id="80898" name="Shape 160"/>
          <p:cNvSpPr txBox="1">
            <a:spLocks noGrp="1"/>
          </p:cNvSpPr>
          <p:nvPr>
            <p:ph type="body" idx="1"/>
          </p:nvPr>
        </p:nvSpPr>
        <p:spPr>
          <a:xfrm>
            <a:off x="701675" y="4416425"/>
            <a:ext cx="5607050" cy="2543175"/>
          </a:xfrm>
          <a:ln/>
        </p:spPr>
        <p:txBody>
          <a:bodyPr>
            <a:spAutoFit/>
          </a:bodyPr>
          <a:lstStyle/>
          <a:p>
            <a:pPr>
              <a:spcBef>
                <a:spcPct val="0"/>
              </a:spcBef>
            </a:pPr>
            <a:r>
              <a:rPr lang="en-US" smtClean="0"/>
              <a:t>This is a guided assessment that provides the child's communication partners with important areas to include in gathering information about the child as an initial part of the assessment process for team planning of AAC systems.  It should take about 45 minutes to complete. Daily Communication Partners (i.e. parents, teachers, child care providers) fill out the form in different colored ink, passing it among each other.  This way all responses on are on the same form.  It combines parts from the Social Networks test and SETT Framework.  Has various communicative functions so goals have been easily derived from information reported by the team.  Address access needs of student so it is appropriate to use with multiply impaired students.  Partner strategies can also be identified and put in the adaptation section of the IEP.  Task section identifies communication needs during the students day. There is a section for identifying goals, need training for communication partners and further consultation needed.</a:t>
            </a:r>
          </a:p>
          <a:p>
            <a:pPr>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82945" name="Shape 165"/>
          <p:cNvSpPr>
            <a:spLocks noGrp="1" noRot="1" noChangeAspect="1"/>
          </p:cNvSpPr>
          <p:nvPr>
            <p:ph type="sldImg" idx="2"/>
          </p:nvPr>
        </p:nvSpPr>
        <p:spPr>
          <a:noFill/>
        </p:spPr>
      </p:sp>
      <p:sp>
        <p:nvSpPr>
          <p:cNvPr id="82946" name="Shape 166"/>
          <p:cNvSpPr txBox="1">
            <a:spLocks noGrp="1"/>
          </p:cNvSpPr>
          <p:nvPr>
            <p:ph type="body" idx="1"/>
          </p:nvPr>
        </p:nvSpPr>
        <p:spPr>
          <a:xfrm>
            <a:off x="701675" y="4416425"/>
            <a:ext cx="5607050" cy="1365250"/>
          </a:xfrm>
          <a:ln/>
        </p:spPr>
        <p:txBody>
          <a:bodyPr>
            <a:spAutoFit/>
          </a:bodyPr>
          <a:lstStyle/>
          <a:p>
            <a:pPr>
              <a:spcBef>
                <a:spcPct val="0"/>
              </a:spcBef>
            </a:pPr>
            <a:r>
              <a:rPr lang="en-US" smtClean="0"/>
              <a:t>This assessment is a comprehensive guide that rates students major skill levels in the areas of communication (sign, non-verbal, augmentative).  It is designed to review the full spectrum of communication disorders especially students with autism or pervasive developmental disorders.  The manual contains detailed descriptions and definitions of each targeted skills and gives suggestions on how to gather the information needed.  There is no scoring system, but an overall inventory of skills is developed to provide a picture of the student's communication abilities.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84993" name="Shape 171"/>
          <p:cNvSpPr>
            <a:spLocks noGrp="1" noRot="1" noChangeAspect="1"/>
          </p:cNvSpPr>
          <p:nvPr>
            <p:ph type="sldImg" idx="2"/>
          </p:nvPr>
        </p:nvSpPr>
        <p:spPr>
          <a:noFill/>
        </p:spPr>
      </p:sp>
      <p:sp>
        <p:nvSpPr>
          <p:cNvPr id="84994" name="Shape 172"/>
          <p:cNvSpPr txBox="1">
            <a:spLocks noGrp="1"/>
          </p:cNvSpPr>
          <p:nvPr>
            <p:ph type="body" idx="1"/>
          </p:nvPr>
        </p:nvSpPr>
        <p:spPr>
          <a:xfrm>
            <a:off x="701675" y="4416425"/>
            <a:ext cx="5607050" cy="1701800"/>
          </a:xfrm>
          <a:ln/>
        </p:spPr>
        <p:txBody>
          <a:bodyPr>
            <a:spAutoFit/>
          </a:bodyPr>
          <a:lstStyle/>
          <a:p>
            <a:pPr>
              <a:spcBef>
                <a:spcPct val="0"/>
              </a:spcBef>
            </a:pPr>
            <a:r>
              <a:rPr lang="en-US" smtClean="0"/>
              <a:t>This evaluation takes a "person centered" approach to develop AAC strategies and actively involves the individual along with their support system.  Using a structured inventory, a profile of communication partners is identified and communication methods are delineated across contexts.  Distinctions are made based on a person's observable communication behaviors, rather than language or communication abilities.  It focuses on the the student's social networks by identifying times and ways to use AAC to socialize with others.  Less "drill and kill" approach and more centered on the student's environment.</a:t>
            </a:r>
          </a:p>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2289" name="Shape 50"/>
          <p:cNvSpPr>
            <a:spLocks noGrp="1" noRot="1" noChangeAspect="1"/>
          </p:cNvSpPr>
          <p:nvPr>
            <p:ph type="sldImg" idx="2"/>
          </p:nvPr>
        </p:nvSpPr>
        <p:spPr>
          <a:noFill/>
        </p:spPr>
      </p:sp>
      <p:sp>
        <p:nvSpPr>
          <p:cNvPr id="12290" name="Shape 51"/>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87041" name="Shape 177"/>
          <p:cNvSpPr>
            <a:spLocks noGrp="1" noRot="1" noChangeAspect="1"/>
          </p:cNvSpPr>
          <p:nvPr>
            <p:ph type="sldImg" idx="2"/>
          </p:nvPr>
        </p:nvSpPr>
        <p:spPr>
          <a:noFill/>
        </p:spPr>
      </p:sp>
      <p:sp>
        <p:nvSpPr>
          <p:cNvPr id="87042" name="Shape 178"/>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89089" name="Shape 187"/>
          <p:cNvSpPr>
            <a:spLocks noGrp="1" noRot="1" noChangeAspect="1"/>
          </p:cNvSpPr>
          <p:nvPr>
            <p:ph type="sldImg" idx="2"/>
          </p:nvPr>
        </p:nvSpPr>
        <p:spPr>
          <a:noFill/>
        </p:spPr>
      </p:sp>
      <p:sp>
        <p:nvSpPr>
          <p:cNvPr id="89090" name="Shape 188"/>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91137" name="Shape 193"/>
          <p:cNvSpPr>
            <a:spLocks noGrp="1" noRot="1" noChangeAspect="1"/>
          </p:cNvSpPr>
          <p:nvPr>
            <p:ph type="sldImg" idx="2"/>
          </p:nvPr>
        </p:nvSpPr>
        <p:spPr>
          <a:noFill/>
        </p:spPr>
      </p:sp>
      <p:sp>
        <p:nvSpPr>
          <p:cNvPr id="91138" name="Shape 194"/>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93185" name="Shape 199"/>
          <p:cNvSpPr>
            <a:spLocks noGrp="1" noRot="1" noChangeAspect="1"/>
          </p:cNvSpPr>
          <p:nvPr>
            <p:ph type="sldImg" idx="2"/>
          </p:nvPr>
        </p:nvSpPr>
        <p:spPr>
          <a:noFill/>
        </p:spPr>
      </p:sp>
      <p:sp>
        <p:nvSpPr>
          <p:cNvPr id="93186" name="Shape 200"/>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95233" name="Shape 205"/>
          <p:cNvSpPr>
            <a:spLocks noGrp="1" noRot="1" noChangeAspect="1"/>
          </p:cNvSpPr>
          <p:nvPr>
            <p:ph type="sldImg" idx="2"/>
          </p:nvPr>
        </p:nvSpPr>
        <p:spPr>
          <a:noFill/>
        </p:spPr>
      </p:sp>
      <p:sp>
        <p:nvSpPr>
          <p:cNvPr id="95234" name="Shape 206"/>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97281" name="Shape 211"/>
          <p:cNvSpPr>
            <a:spLocks noGrp="1" noRot="1" noChangeAspect="1"/>
          </p:cNvSpPr>
          <p:nvPr>
            <p:ph type="sldImg" idx="2"/>
          </p:nvPr>
        </p:nvSpPr>
        <p:spPr>
          <a:noFill/>
        </p:spPr>
      </p:sp>
      <p:sp>
        <p:nvSpPr>
          <p:cNvPr id="97282" name="Shape 212"/>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99329" name="Shape 221"/>
          <p:cNvSpPr>
            <a:spLocks noGrp="1" noRot="1" noChangeAspect="1"/>
          </p:cNvSpPr>
          <p:nvPr>
            <p:ph type="sldImg" idx="2"/>
          </p:nvPr>
        </p:nvSpPr>
        <p:spPr>
          <a:noFill/>
        </p:spPr>
      </p:sp>
      <p:sp>
        <p:nvSpPr>
          <p:cNvPr id="99330" name="Shape 222"/>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01377" name="Shape 231"/>
          <p:cNvSpPr>
            <a:spLocks noGrp="1" noRot="1" noChangeAspect="1"/>
          </p:cNvSpPr>
          <p:nvPr>
            <p:ph type="sldImg" idx="2"/>
          </p:nvPr>
        </p:nvSpPr>
        <p:spPr>
          <a:noFill/>
        </p:spPr>
      </p:sp>
      <p:sp>
        <p:nvSpPr>
          <p:cNvPr id="101378" name="Shape 232"/>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03425" name="Shape 242"/>
          <p:cNvSpPr>
            <a:spLocks noGrp="1" noRot="1" noChangeAspect="1"/>
          </p:cNvSpPr>
          <p:nvPr>
            <p:ph type="sldImg" idx="2"/>
          </p:nvPr>
        </p:nvSpPr>
        <p:spPr>
          <a:noFill/>
        </p:spPr>
      </p:sp>
      <p:sp>
        <p:nvSpPr>
          <p:cNvPr id="103426" name="Shape 243"/>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05473" name="Shape 252"/>
          <p:cNvSpPr>
            <a:spLocks noGrp="1" noRot="1" noChangeAspect="1"/>
          </p:cNvSpPr>
          <p:nvPr>
            <p:ph type="sldImg" idx="2"/>
          </p:nvPr>
        </p:nvSpPr>
        <p:spPr>
          <a:noFill/>
        </p:spPr>
      </p:sp>
      <p:sp>
        <p:nvSpPr>
          <p:cNvPr id="105474" name="Shape 253"/>
          <p:cNvSpPr txBox="1">
            <a:spLocks noGrp="1"/>
          </p:cNvSpPr>
          <p:nvPr>
            <p:ph type="body" idx="1"/>
          </p:nvPr>
        </p:nvSpPr>
        <p:spPr>
          <a:xfrm>
            <a:off x="701675" y="4416425"/>
            <a:ext cx="5607050" cy="355600"/>
          </a:xfrm>
          <a:ln/>
        </p:spPr>
        <p:txBody>
          <a:bodyPr>
            <a:spAutoFit/>
          </a:bodyPr>
          <a:lstStyle/>
          <a:p>
            <a:r>
              <a:rPr lang="en-US" dirty="0" smtClean="0"/>
              <a:t>Dynavox/</a:t>
            </a:r>
            <a:r>
              <a:rPr lang="en-US" dirty="0" err="1" smtClean="0"/>
              <a:t>Tobii</a:t>
            </a:r>
            <a:r>
              <a:rPr lang="en-US" dirty="0" smtClean="0"/>
              <a:t> systems are dynamic display systems.  These systems refer to a device or software that displays vocabulary as test or graphics on a screen</a:t>
            </a:r>
            <a:r>
              <a:rPr lang="en-US" baseline="0" dirty="0" smtClean="0"/>
              <a:t> and is able to be changed electronically.  The organizational system is similar to computers where page sets are categorized and kept in files that link to AAC boards related to that category.</a:t>
            </a:r>
          </a:p>
          <a:p>
            <a:endParaRPr lang="en-US" baseline="0" dirty="0" smtClean="0"/>
          </a:p>
          <a:p>
            <a:r>
              <a:rPr lang="en-US" baseline="0" dirty="0" err="1" smtClean="0"/>
              <a:t>Prentke</a:t>
            </a:r>
            <a:r>
              <a:rPr lang="en-US" baseline="0" dirty="0" smtClean="0"/>
              <a:t> </a:t>
            </a:r>
            <a:r>
              <a:rPr lang="en-US" baseline="0" dirty="0" err="1" smtClean="0"/>
              <a:t>Romich</a:t>
            </a:r>
            <a:r>
              <a:rPr lang="en-US" baseline="0" dirty="0" smtClean="0"/>
              <a:t> devices uses an organizational system known as Semantic Compaction, also known as </a:t>
            </a:r>
            <a:r>
              <a:rPr lang="en-US" baseline="0" dirty="0" err="1" smtClean="0"/>
              <a:t>Minspeak</a:t>
            </a:r>
            <a:r>
              <a:rPr lang="en-US" baseline="0" dirty="0" smtClean="0"/>
              <a:t>, is based on iconic encoding.  Each symbol may be associated with multiple meanings.  For example apple can stand for “apple, eat, hungry”.</a:t>
            </a:r>
          </a:p>
          <a:p>
            <a:endParaRPr lang="en-US" baseline="0" dirty="0" smtClean="0"/>
          </a:p>
          <a:p>
            <a:r>
              <a:rPr lang="en-US" baseline="0" dirty="0" err="1" smtClean="0"/>
              <a:t>iPad</a:t>
            </a:r>
            <a:r>
              <a:rPr lang="en-US" baseline="0" dirty="0" smtClean="0"/>
              <a:t> apps can range from simple 1 message device to dynamic display.  Tap Speak, Go Talk Now, Proloquo2Go, </a:t>
            </a:r>
            <a:r>
              <a:rPr lang="en-US" baseline="0" dirty="0" err="1" smtClean="0"/>
              <a:t>Prentke</a:t>
            </a:r>
            <a:r>
              <a:rPr lang="en-US" baseline="0" dirty="0" smtClean="0"/>
              <a:t> </a:t>
            </a:r>
            <a:r>
              <a:rPr lang="en-US" baseline="0" dirty="0" err="1" smtClean="0"/>
              <a:t>Romich</a:t>
            </a:r>
            <a:r>
              <a:rPr lang="en-US" baseline="0" dirty="0" smtClean="0"/>
              <a:t>, </a:t>
            </a:r>
            <a:r>
              <a:rPr lang="en-US" baseline="0" dirty="0" err="1" smtClean="0"/>
              <a:t>Tobii</a:t>
            </a:r>
            <a:endParaRPr lang="en-US" baseline="0" dirty="0" smtClean="0"/>
          </a:p>
          <a:p>
            <a:endParaRPr lang="en-US" smtClean="0"/>
          </a:p>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4337" name="Shape 56"/>
          <p:cNvSpPr>
            <a:spLocks noGrp="1" noRot="1" noChangeAspect="1"/>
          </p:cNvSpPr>
          <p:nvPr>
            <p:ph type="sldImg" idx="2"/>
          </p:nvPr>
        </p:nvSpPr>
        <p:spPr>
          <a:noFill/>
        </p:spPr>
      </p:sp>
      <p:sp>
        <p:nvSpPr>
          <p:cNvPr id="14338" name="Shape 57"/>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07521" name="Shape 258"/>
          <p:cNvSpPr>
            <a:spLocks noGrp="1" noRot="1" noChangeAspect="1"/>
          </p:cNvSpPr>
          <p:nvPr>
            <p:ph type="sldImg" idx="2"/>
          </p:nvPr>
        </p:nvSpPr>
        <p:spPr>
          <a:noFill/>
        </p:spPr>
      </p:sp>
      <p:sp>
        <p:nvSpPr>
          <p:cNvPr id="107522" name="Shape 259"/>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09569" name="Shape 264"/>
          <p:cNvSpPr>
            <a:spLocks noGrp="1" noRot="1" noChangeAspect="1"/>
          </p:cNvSpPr>
          <p:nvPr>
            <p:ph type="sldImg" idx="2"/>
          </p:nvPr>
        </p:nvSpPr>
        <p:spPr>
          <a:noFill/>
        </p:spPr>
      </p:sp>
      <p:sp>
        <p:nvSpPr>
          <p:cNvPr id="109570" name="Shape 265"/>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11617" name="Shape 270"/>
          <p:cNvSpPr>
            <a:spLocks noGrp="1" noRot="1" noChangeAspect="1"/>
          </p:cNvSpPr>
          <p:nvPr>
            <p:ph type="sldImg" idx="2"/>
          </p:nvPr>
        </p:nvSpPr>
        <p:spPr>
          <a:noFill/>
        </p:spPr>
      </p:sp>
      <p:sp>
        <p:nvSpPr>
          <p:cNvPr id="111618" name="Shape 271"/>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13665" name="Shape 276"/>
          <p:cNvSpPr>
            <a:spLocks noGrp="1" noRot="1" noChangeAspect="1"/>
          </p:cNvSpPr>
          <p:nvPr>
            <p:ph type="sldImg" idx="2"/>
          </p:nvPr>
        </p:nvSpPr>
        <p:spPr>
          <a:noFill/>
        </p:spPr>
      </p:sp>
      <p:sp>
        <p:nvSpPr>
          <p:cNvPr id="113666" name="Shape 277"/>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15713" name="Shape 282"/>
          <p:cNvSpPr>
            <a:spLocks noGrp="1" noRot="1" noChangeAspect="1"/>
          </p:cNvSpPr>
          <p:nvPr>
            <p:ph type="sldImg" idx="2"/>
          </p:nvPr>
        </p:nvSpPr>
        <p:spPr>
          <a:noFill/>
        </p:spPr>
      </p:sp>
      <p:sp>
        <p:nvSpPr>
          <p:cNvPr id="115714" name="Shape 283"/>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17761" name="Shape 288"/>
          <p:cNvSpPr>
            <a:spLocks noGrp="1" noRot="1" noChangeAspect="1"/>
          </p:cNvSpPr>
          <p:nvPr>
            <p:ph type="sldImg" idx="2"/>
          </p:nvPr>
        </p:nvSpPr>
        <p:spPr>
          <a:noFill/>
        </p:spPr>
      </p:sp>
      <p:sp>
        <p:nvSpPr>
          <p:cNvPr id="117762" name="Shape 289"/>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6385" name="Shape 81"/>
          <p:cNvSpPr>
            <a:spLocks noGrp="1" noRot="1" noChangeAspect="1"/>
          </p:cNvSpPr>
          <p:nvPr>
            <p:ph type="sldImg" idx="2"/>
          </p:nvPr>
        </p:nvSpPr>
        <p:spPr>
          <a:noFill/>
        </p:spPr>
      </p:sp>
      <p:sp>
        <p:nvSpPr>
          <p:cNvPr id="16386" name="Shape 82"/>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18433" name="Shape 93"/>
          <p:cNvSpPr>
            <a:spLocks noGrp="1" noRot="1" noChangeAspect="1"/>
          </p:cNvSpPr>
          <p:nvPr>
            <p:ph type="sldImg" idx="2"/>
          </p:nvPr>
        </p:nvSpPr>
        <p:spPr>
          <a:noFill/>
        </p:spPr>
      </p:sp>
      <p:sp>
        <p:nvSpPr>
          <p:cNvPr id="18434" name="Shape 94"/>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20481" name="Shape 99"/>
          <p:cNvSpPr>
            <a:spLocks noGrp="1" noRot="1" noChangeAspect="1"/>
          </p:cNvSpPr>
          <p:nvPr>
            <p:ph type="sldImg" idx="2"/>
          </p:nvPr>
        </p:nvSpPr>
        <p:spPr>
          <a:noFill/>
        </p:spPr>
      </p:sp>
      <p:sp>
        <p:nvSpPr>
          <p:cNvPr id="20482" name="Shape 100"/>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22529" name="Shape 105"/>
          <p:cNvSpPr>
            <a:spLocks noGrp="1" noRot="1" noChangeAspect="1"/>
          </p:cNvSpPr>
          <p:nvPr>
            <p:ph type="sldImg" idx="2"/>
          </p:nvPr>
        </p:nvSpPr>
        <p:spPr>
          <a:noFill/>
        </p:spPr>
      </p:sp>
      <p:sp>
        <p:nvSpPr>
          <p:cNvPr id="22530" name="Shape 106"/>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24577" name="Shape 111"/>
          <p:cNvSpPr>
            <a:spLocks noGrp="1" noRot="1" noChangeAspect="1"/>
          </p:cNvSpPr>
          <p:nvPr>
            <p:ph type="sldImg" idx="2"/>
          </p:nvPr>
        </p:nvSpPr>
        <p:spPr>
          <a:noFill/>
        </p:spPr>
      </p:sp>
      <p:sp>
        <p:nvSpPr>
          <p:cNvPr id="24578" name="Shape 112"/>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
        <p:cNvGrpSpPr/>
        <p:nvPr/>
      </p:nvGrpSpPr>
      <p:grpSpPr>
        <a:xfrm>
          <a:off x="0" y="0"/>
          <a:ext cx="0" cy="0"/>
          <a:chOff x="0" y="0"/>
          <a:chExt cx="0" cy="0"/>
        </a:xfrm>
      </p:grpSpPr>
      <p:sp>
        <p:nvSpPr>
          <p:cNvPr id="26625" name="Shape 62"/>
          <p:cNvSpPr>
            <a:spLocks noGrp="1" noRot="1" noChangeAspect="1"/>
          </p:cNvSpPr>
          <p:nvPr>
            <p:ph type="sldImg" idx="2"/>
          </p:nvPr>
        </p:nvSpPr>
        <p:spPr>
          <a:noFill/>
        </p:spPr>
      </p:sp>
      <p:sp>
        <p:nvSpPr>
          <p:cNvPr id="26626" name="Shape 63"/>
          <p:cNvSpPr txBox="1">
            <a:spLocks noGrp="1"/>
          </p:cNvSpPr>
          <p:nvPr>
            <p:ph type="body" idx="1"/>
          </p:nvPr>
        </p:nvSpPr>
        <p:spPr>
          <a:xfrm>
            <a:off x="701675" y="4416425"/>
            <a:ext cx="5607050" cy="355600"/>
          </a:xfrm>
          <a:ln/>
        </p:spPr>
        <p:txBody>
          <a:bodyPr>
            <a:spAutoFit/>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type="title">
  <p:cSld name="title">
    <p:spTree>
      <p:nvGrpSpPr>
        <p:cNvPr id="1" name="Shape 7"/>
        <p:cNvGrpSpPr/>
        <p:nvPr/>
      </p:nvGrpSpPr>
      <p:grpSpPr>
        <a:xfrm>
          <a:off x="0" y="0"/>
          <a:ext cx="0" cy="0"/>
          <a:chOff x="0" y="0"/>
          <a:chExt cx="0" cy="0"/>
        </a:xfrm>
      </p:grpSpPr>
      <p:sp>
        <p:nvSpPr>
          <p:cNvPr id="4" name="Shape 8"/>
          <p:cNvSpPr>
            <a:spLocks noChangeArrowheads="1"/>
          </p:cNvSpPr>
          <p:nvPr/>
        </p:nvSpPr>
        <p:spPr bwMode="auto">
          <a:xfrm>
            <a:off x="0" y="0"/>
            <a:ext cx="9144000" cy="6902450"/>
          </a:xfrm>
          <a:prstGeom prst="rect">
            <a:avLst/>
          </a:prstGeom>
          <a:gradFill rotWithShape="0">
            <a:gsLst>
              <a:gs pos="0">
                <a:srgbClr val="003171"/>
              </a:gs>
              <a:gs pos="100000">
                <a:srgbClr val="549FFF"/>
              </a:gs>
            </a:gsLst>
            <a:lin ang="7920000"/>
          </a:gradFill>
          <a:ln w="9525">
            <a:noFill/>
            <a:miter lim="800000"/>
            <a:headEnd/>
            <a:tailEnd/>
          </a:ln>
        </p:spPr>
        <p:txBody>
          <a:bodyPr lIns="91425" tIns="45700" rIns="91425" bIns="45700" anchor="ctr">
            <a:spAutoFit/>
          </a:bodyPr>
          <a:lstStyle/>
          <a:p>
            <a:endParaRPr lang="en-US"/>
          </a:p>
        </p:txBody>
      </p:sp>
      <p:sp>
        <p:nvSpPr>
          <p:cNvPr id="5"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sp>
        <p:nvSpPr>
          <p:cNvPr id="6"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spAutoFit/>
          </a:bodyPr>
          <a:lstStyle/>
          <a:p>
            <a:pPr fontAlgn="auto">
              <a:spcBef>
                <a:spcPts val="0"/>
              </a:spcBef>
              <a:spcAft>
                <a:spcPts val="0"/>
              </a:spcAft>
              <a:defRPr/>
            </a:pPr>
            <a:endParaRPr kern="0">
              <a:latin typeface="Arial"/>
              <a:ea typeface="Arial"/>
              <a:cs typeface="Arial"/>
              <a:sym typeface="Arial"/>
            </a:endParaRPr>
          </a:p>
        </p:txBody>
      </p:sp>
      <p:sp>
        <p:nvSpPr>
          <p:cNvPr id="7" name="Shape 11"/>
          <p:cNvSpPr>
            <a:spLocks/>
          </p:cNvSpPr>
          <p:nvPr/>
        </p:nvSpPr>
        <p:spPr bwMode="auto">
          <a:xfrm>
            <a:off x="-846138" y="-1588"/>
            <a:ext cx="2166938" cy="6907213"/>
          </a:xfrm>
          <a:custGeom>
            <a:avLst/>
            <a:gdLst>
              <a:gd name="T0" fmla="*/ 0 w 2167467"/>
              <a:gd name="T1" fmla="*/ 0 h 6180667"/>
              <a:gd name="T2" fmla="*/ 2167467 w 2167467"/>
              <a:gd name="T3" fmla="*/ 6180667 h 6180667"/>
            </a:gdLst>
            <a:ahLst/>
            <a:cxnLst>
              <a:cxn ang="0">
                <a:pos x="939800" y="0"/>
              </a:cxn>
              <a:cxn ang="0">
                <a:pos x="1905000" y="5881"/>
              </a:cxn>
              <a:cxn ang="0">
                <a:pos x="1896533" y="6180667"/>
              </a:cxn>
              <a:cxn ang="0">
                <a:pos x="939800" y="6180667"/>
              </a:cxn>
              <a:cxn ang="0">
                <a:pos x="939800" y="0"/>
              </a:cxn>
            </a:cxnLst>
            <a:rect l="T0" t="T1" r="T2" b="T3"/>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rotWithShape="0">
            <a:gsLst>
              <a:gs pos="0">
                <a:srgbClr val="003171">
                  <a:alpha val="20784"/>
                </a:srgbClr>
              </a:gs>
              <a:gs pos="100000">
                <a:srgbClr val="65A8FF">
                  <a:alpha val="20784"/>
                </a:srgbClr>
              </a:gs>
            </a:gsLst>
            <a:lin ang="0"/>
          </a:gradFill>
          <a:ln w="9525">
            <a:noFill/>
            <a:round/>
            <a:headEnd/>
            <a:tailEnd/>
          </a:ln>
        </p:spPr>
        <p:txBody>
          <a:bodyPr lIns="91425" tIns="45700" rIns="91425" bIns="45700" anchor="ctr">
            <a:spAutoFit/>
          </a:bodyPr>
          <a:lstStyle/>
          <a:p>
            <a:endParaRPr lang="en-US"/>
          </a:p>
        </p:txBody>
      </p:sp>
      <p:sp>
        <p:nvSpPr>
          <p:cNvPr id="8" name="Shape 12"/>
          <p:cNvSpPr>
            <a:spLocks/>
          </p:cNvSpPr>
          <p:nvPr/>
        </p:nvSpPr>
        <p:spPr bwMode="auto">
          <a:xfrm rot="10800000" flipH="1">
            <a:off x="-525463" y="-4763"/>
            <a:ext cx="1403351" cy="6907213"/>
          </a:xfrm>
          <a:custGeom>
            <a:avLst/>
            <a:gdLst>
              <a:gd name="T0" fmla="*/ 0 w 2167467"/>
              <a:gd name="T1" fmla="*/ 0 h 6180667"/>
              <a:gd name="T2" fmla="*/ 2167467 w 2167467"/>
              <a:gd name="T3" fmla="*/ 6180667 h 6180667"/>
            </a:gdLst>
            <a:ahLst/>
            <a:cxnLst>
              <a:cxn ang="0">
                <a:pos x="939800" y="0"/>
              </a:cxn>
              <a:cxn ang="0">
                <a:pos x="1905000" y="5881"/>
              </a:cxn>
              <a:cxn ang="0">
                <a:pos x="1896533" y="6180667"/>
              </a:cxn>
              <a:cxn ang="0">
                <a:pos x="939800" y="6180667"/>
              </a:cxn>
              <a:cxn ang="0">
                <a:pos x="939800" y="0"/>
              </a:cxn>
            </a:cxnLst>
            <a:rect l="T0" t="T1" r="T2" b="T3"/>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rotWithShape="0">
            <a:gsLst>
              <a:gs pos="0">
                <a:srgbClr val="003171">
                  <a:alpha val="20784"/>
                </a:srgbClr>
              </a:gs>
              <a:gs pos="100000">
                <a:srgbClr val="65A8FF">
                  <a:alpha val="20784"/>
                </a:srgbClr>
              </a:gs>
            </a:gsLst>
            <a:lin ang="0"/>
          </a:gradFill>
          <a:ln w="9525">
            <a:noFill/>
            <a:round/>
            <a:headEnd/>
            <a:tailEnd/>
          </a:ln>
        </p:spPr>
        <p:txBody>
          <a:bodyPr lIns="91425" tIns="45700" rIns="91425" bIns="45700" anchor="ctr">
            <a:spAutoFit/>
          </a:bodyPr>
          <a:lstStyle/>
          <a:p>
            <a:endParaRPr lang="en-US"/>
          </a:p>
        </p:txBody>
      </p:sp>
      <p:sp>
        <p:nvSpPr>
          <p:cNvPr id="13" name="Shape 13"/>
          <p:cNvSpPr txBox="1">
            <a:spLocks noGrp="1"/>
          </p:cNvSpPr>
          <p:nvPr>
            <p:ph type="ctrTitle"/>
          </p:nvPr>
        </p:nvSpPr>
        <p:spPr>
          <a:xfrm>
            <a:off x="1082040" y="1656080"/>
            <a:ext cx="7050900" cy="1470000"/>
          </a:xfrm>
          <a:prstGeom prst="rect">
            <a:avLst/>
          </a:prstGeom>
          <a:noFill/>
          <a:ln>
            <a:noFill/>
          </a:ln>
        </p:spPr>
        <p:txBody>
          <a:bodyPr/>
          <a:lstStyle>
            <a:lvl1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a:lstStyle>
            <a:lvl1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x" type="tx">
  <p:cSld name="tx">
    <p:spTree>
      <p:nvGrpSpPr>
        <p:cNvPr id="1" name="Shape 15"/>
        <p:cNvGrpSpPr/>
        <p:nvPr/>
      </p:nvGrpSpPr>
      <p:grpSpPr>
        <a:xfrm>
          <a:off x="0" y="0"/>
          <a:ext cx="0" cy="0"/>
          <a:chOff x="0" y="0"/>
          <a:chExt cx="0" cy="0"/>
        </a:xfrm>
      </p:grpSpPr>
      <p:sp>
        <p:nvSpPr>
          <p:cNvPr id="4"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sp>
        <p:nvSpPr>
          <p:cNvPr id="5"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sp>
        <p:nvSpPr>
          <p:cNvPr id="6" name="Shape 19"/>
          <p:cNvSpPr>
            <a:spLocks/>
          </p:cNvSpPr>
          <p:nvPr/>
        </p:nvSpPr>
        <p:spPr bwMode="auto">
          <a:xfrm rot="10800000">
            <a:off x="8088313" y="-6350"/>
            <a:ext cx="1101725" cy="6864350"/>
          </a:xfrm>
          <a:custGeom>
            <a:avLst/>
            <a:gdLst>
              <a:gd name="T0" fmla="*/ 0 w 1100668"/>
              <a:gd name="T1" fmla="*/ 0 h 6916846"/>
              <a:gd name="T2" fmla="*/ 1100668 w 1100668"/>
              <a:gd name="T3" fmla="*/ 6916846 h 6916846"/>
            </a:gdLst>
            <a:ahLst/>
            <a:cxnLst>
              <a:cxn ang="0">
                <a:pos x="0" y="11711"/>
              </a:cxn>
              <a:cxn ang="0">
                <a:pos x="956734" y="0"/>
              </a:cxn>
              <a:cxn ang="0">
                <a:pos x="1100668" y="6916846"/>
              </a:cxn>
              <a:cxn ang="0">
                <a:pos x="0" y="6916846"/>
              </a:cxn>
              <a:cxn ang="0">
                <a:pos x="0" y="11711"/>
              </a:cxn>
            </a:cxnLst>
            <a:rect l="T0" t="T1" r="T2" b="T3"/>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rotWithShape="0">
            <a:gsLst>
              <a:gs pos="0">
                <a:srgbClr val="003171"/>
              </a:gs>
              <a:gs pos="100000">
                <a:srgbClr val="65A8FF"/>
              </a:gs>
            </a:gsLst>
            <a:lin ang="5700000"/>
          </a:gradFill>
          <a:ln w="9525">
            <a:noFill/>
            <a:round/>
            <a:headEnd/>
            <a:tailEnd/>
          </a:ln>
        </p:spPr>
        <p:txBody>
          <a:bodyPr lIns="91425" tIns="45700" rIns="91425" bIns="45700" anchor="ctr">
            <a:spAutoFit/>
          </a:bodyPr>
          <a:lstStyle/>
          <a:p>
            <a:endParaRPr lang="en-US"/>
          </a:p>
        </p:txBody>
      </p:sp>
      <p:sp>
        <p:nvSpPr>
          <p:cNvPr id="17" name="Shape 17"/>
          <p:cNvSpPr txBox="1">
            <a:spLocks noGrp="1"/>
          </p:cNvSpPr>
          <p:nvPr>
            <p:ph type="body" idx="1"/>
          </p:nvPr>
        </p:nvSpPr>
        <p:spPr>
          <a:xfrm>
            <a:off x="457200" y="1658990"/>
            <a:ext cx="8229600" cy="4840199"/>
          </a:xfrm>
          <a:prstGeom prst="rect">
            <a:avLst/>
          </a:prstGeom>
          <a:noFill/>
          <a:ln>
            <a:noFill/>
          </a:ln>
        </p:spPr>
        <p:txBody>
          <a:bodyPr/>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woColTx" type="twoColTx">
  <p:cSld name="twoColTx">
    <p:spTree>
      <p:nvGrpSpPr>
        <p:cNvPr id="1" name="Shape 21"/>
        <p:cNvGrpSpPr/>
        <p:nvPr/>
      </p:nvGrpSpPr>
      <p:grpSpPr>
        <a:xfrm>
          <a:off x="0" y="0"/>
          <a:ext cx="0" cy="0"/>
          <a:chOff x="0" y="0"/>
          <a:chExt cx="0" cy="0"/>
        </a:xfrm>
      </p:grpSpPr>
      <p:sp>
        <p:nvSpPr>
          <p:cNvPr id="5"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sp>
        <p:nvSpPr>
          <p:cNvPr id="6"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sp>
        <p:nvSpPr>
          <p:cNvPr id="7" name="Shape 24"/>
          <p:cNvSpPr>
            <a:spLocks/>
          </p:cNvSpPr>
          <p:nvPr/>
        </p:nvSpPr>
        <p:spPr bwMode="auto">
          <a:xfrm rot="10800000">
            <a:off x="8088313" y="-6350"/>
            <a:ext cx="1101725" cy="6864350"/>
          </a:xfrm>
          <a:custGeom>
            <a:avLst/>
            <a:gdLst>
              <a:gd name="T0" fmla="*/ 0 w 1100668"/>
              <a:gd name="T1" fmla="*/ 0 h 6916846"/>
              <a:gd name="T2" fmla="*/ 1100668 w 1100668"/>
              <a:gd name="T3" fmla="*/ 6916846 h 6916846"/>
            </a:gdLst>
            <a:ahLst/>
            <a:cxnLst>
              <a:cxn ang="0">
                <a:pos x="0" y="11711"/>
              </a:cxn>
              <a:cxn ang="0">
                <a:pos x="956734" y="0"/>
              </a:cxn>
              <a:cxn ang="0">
                <a:pos x="1100668" y="6916846"/>
              </a:cxn>
              <a:cxn ang="0">
                <a:pos x="0" y="6916846"/>
              </a:cxn>
              <a:cxn ang="0">
                <a:pos x="0" y="11711"/>
              </a:cxn>
            </a:cxnLst>
            <a:rect l="T0" t="T1" r="T2" b="T3"/>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rotWithShape="0">
            <a:gsLst>
              <a:gs pos="0">
                <a:srgbClr val="003171"/>
              </a:gs>
              <a:gs pos="100000">
                <a:srgbClr val="65A8FF"/>
              </a:gs>
            </a:gsLst>
            <a:lin ang="5700000"/>
          </a:gradFill>
          <a:ln w="9525">
            <a:noFill/>
            <a:round/>
            <a:headEnd/>
            <a:tailEnd/>
          </a:ln>
        </p:spPr>
        <p:txBody>
          <a:bodyPr lIns="91425" tIns="45700" rIns="91425" bIns="45700" anchor="ctr">
            <a:spAutoFit/>
          </a:bodyPr>
          <a:lstStyle/>
          <a:p>
            <a:endParaRPr lang="en-US"/>
          </a:p>
        </p:txBody>
      </p:sp>
      <p:sp>
        <p:nvSpPr>
          <p:cNvPr id="25" name="Shape 25"/>
          <p:cNvSpPr txBox="1">
            <a:spLocks noGrp="1"/>
          </p:cNvSpPr>
          <p:nvPr>
            <p:ph type="title"/>
          </p:nvPr>
        </p:nvSpPr>
        <p:spPr>
          <a:xfrm>
            <a:off x="457200" y="274637"/>
            <a:ext cx="8229600" cy="1325700"/>
          </a:xfrm>
          <a:prstGeom prst="rect">
            <a:avLst/>
          </a:prstGeom>
          <a:noFill/>
          <a:ln>
            <a:noFill/>
          </a:ln>
        </p:spPr>
        <p:txBody>
          <a:bodyPr/>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Only" type="titleOnly">
  <p:cSld name="titleOnly">
    <p:spTree>
      <p:nvGrpSpPr>
        <p:cNvPr id="1" name="Shape 28"/>
        <p:cNvGrpSpPr/>
        <p:nvPr/>
      </p:nvGrpSpPr>
      <p:grpSpPr>
        <a:xfrm>
          <a:off x="0" y="0"/>
          <a:ext cx="0" cy="0"/>
          <a:chOff x="0" y="0"/>
          <a:chExt cx="0" cy="0"/>
        </a:xfrm>
      </p:grpSpPr>
      <p:sp>
        <p:nvSpPr>
          <p:cNvPr id="3"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sp>
        <p:nvSpPr>
          <p:cNvPr id="4"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sp>
        <p:nvSpPr>
          <p:cNvPr id="5" name="Shape 31"/>
          <p:cNvSpPr>
            <a:spLocks/>
          </p:cNvSpPr>
          <p:nvPr/>
        </p:nvSpPr>
        <p:spPr bwMode="auto">
          <a:xfrm rot="10800000">
            <a:off x="8088313" y="-6350"/>
            <a:ext cx="1101725" cy="6864350"/>
          </a:xfrm>
          <a:custGeom>
            <a:avLst/>
            <a:gdLst>
              <a:gd name="T0" fmla="*/ 0 w 1100668"/>
              <a:gd name="T1" fmla="*/ 0 h 6916846"/>
              <a:gd name="T2" fmla="*/ 1100668 w 1100668"/>
              <a:gd name="T3" fmla="*/ 6916846 h 6916846"/>
            </a:gdLst>
            <a:ahLst/>
            <a:cxnLst>
              <a:cxn ang="0">
                <a:pos x="0" y="11711"/>
              </a:cxn>
              <a:cxn ang="0">
                <a:pos x="956734" y="0"/>
              </a:cxn>
              <a:cxn ang="0">
                <a:pos x="1100668" y="6916846"/>
              </a:cxn>
              <a:cxn ang="0">
                <a:pos x="0" y="6916846"/>
              </a:cxn>
              <a:cxn ang="0">
                <a:pos x="0" y="11711"/>
              </a:cxn>
            </a:cxnLst>
            <a:rect l="T0" t="T1" r="T2" b="T3"/>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rotWithShape="0">
            <a:gsLst>
              <a:gs pos="0">
                <a:srgbClr val="003171"/>
              </a:gs>
              <a:gs pos="100000">
                <a:srgbClr val="65A8FF"/>
              </a:gs>
            </a:gsLst>
            <a:lin ang="5700000"/>
          </a:gradFill>
          <a:ln w="9525">
            <a:noFill/>
            <a:round/>
            <a:headEnd/>
            <a:tailEnd/>
          </a:ln>
        </p:spPr>
        <p:txBody>
          <a:bodyPr lIns="91425" tIns="45700" rIns="91425" bIns="45700" anchor="ctr">
            <a:spAutoFit/>
          </a:bodyPr>
          <a:lstStyle/>
          <a:p>
            <a:endParaRPr lang="en-US"/>
          </a:p>
        </p:txBody>
      </p:sp>
      <p:sp>
        <p:nvSpPr>
          <p:cNvPr id="32" name="Shape 32"/>
          <p:cNvSpPr txBox="1">
            <a:spLocks noGrp="1"/>
          </p:cNvSpPr>
          <p:nvPr>
            <p:ph type="title"/>
          </p:nvPr>
        </p:nvSpPr>
        <p:spPr>
          <a:xfrm>
            <a:off x="457200" y="274637"/>
            <a:ext cx="8229600" cy="1325700"/>
          </a:xfrm>
          <a:prstGeom prst="rect">
            <a:avLst/>
          </a:prstGeom>
          <a:noFill/>
          <a:ln>
            <a:noFill/>
          </a:ln>
        </p:spPr>
        <p:txBody>
          <a:bodyPr/>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_ONLY">
  <p:cSld name="CAPTION_ONLY">
    <p:spTree>
      <p:nvGrpSpPr>
        <p:cNvPr id="1" name="Shape 33"/>
        <p:cNvGrpSpPr/>
        <p:nvPr/>
      </p:nvGrpSpPr>
      <p:grpSpPr>
        <a:xfrm>
          <a:off x="0" y="0"/>
          <a:ext cx="0" cy="0"/>
          <a:chOff x="0" y="0"/>
          <a:chExt cx="0" cy="0"/>
        </a:xfrm>
      </p:grpSpPr>
      <p:grpSp>
        <p:nvGrpSpPr>
          <p:cNvPr id="3" name="Shape 34"/>
          <p:cNvGrpSpPr>
            <a:grpSpLocks/>
          </p:cNvGrpSpPr>
          <p:nvPr/>
        </p:nvGrpSpPr>
        <p:grpSpPr bwMode="auto">
          <a:xfrm>
            <a:off x="-6350" y="4933950"/>
            <a:ext cx="9150350" cy="3100388"/>
            <a:chOff x="-6264" y="4933386"/>
            <a:chExt cx="9150267" cy="3100650"/>
          </a:xfrm>
        </p:grpSpPr>
        <p:sp>
          <p:nvSpPr>
            <p:cNvPr id="4"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sp>
          <p:nvSpPr>
            <p:cNvPr id="5"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sp>
          <p:nvSpPr>
            <p:cNvPr id="6"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spAutoFit/>
            </a:bodyPr>
            <a:lstStyle/>
            <a:p>
              <a:pPr fontAlgn="auto">
                <a:spcBef>
                  <a:spcPts val="0"/>
                </a:spcBef>
                <a:spcAft>
                  <a:spcPts val="0"/>
                </a:spcAft>
                <a:defRPr/>
              </a:pPr>
              <a:endParaRPr kern="0">
                <a:latin typeface="Arial"/>
                <a:ea typeface="Arial"/>
                <a:cs typeface="Arial"/>
                <a:sym typeface="Arial"/>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anchor="ctr"/>
          <a:lstStyle>
            <a:lvl1pPr marL="0" indent="152400" algn="ctr" rtl="0">
              <a:buSzPct val="100000"/>
              <a:buFont typeface="Trebuchet MS"/>
              <a:buNone/>
              <a:defRPr sz="2400"/>
            </a:lvl1pPr>
            <a:lvl2pPr marL="0" indent="152400" algn="ctr" rtl="0">
              <a:buSzPct val="100000"/>
              <a:buFont typeface="Trebuchet MS"/>
              <a:buNone/>
              <a:defRPr sz="2400"/>
            </a:lvl2pPr>
            <a:lvl3pPr marL="0" indent="152400" algn="ctr" rtl="0">
              <a:buSzPct val="100000"/>
              <a:buFont typeface="Trebuchet MS"/>
              <a:buNone/>
              <a:defRPr sz="2400"/>
            </a:lvl3pPr>
            <a:lvl4pPr marL="0" indent="152400" algn="ctr" rtl="0">
              <a:buSzPct val="100000"/>
              <a:buFont typeface="Trebuchet MS"/>
              <a:buNone/>
              <a:defRPr sz="2400"/>
            </a:lvl4pPr>
            <a:lvl5pPr marL="0" indent="152400" algn="ctr" rtl="0">
              <a:buSzPct val="100000"/>
              <a:buFont typeface="Trebuchet MS"/>
              <a:buNone/>
              <a:defRPr sz="2400"/>
            </a:lvl5pPr>
            <a:lvl6pPr marL="0" indent="152400" algn="ctr" rtl="0">
              <a:buSzPct val="100000"/>
              <a:buFont typeface="Trebuchet MS"/>
              <a:buNone/>
              <a:defRPr sz="2400"/>
            </a:lvl6pPr>
            <a:lvl7pPr marL="0" indent="152400" algn="ctr" rtl="0">
              <a:buSzPct val="100000"/>
              <a:buFont typeface="Trebuchet MS"/>
              <a:buNone/>
              <a:defRPr sz="2400"/>
            </a:lvl7pPr>
            <a:lvl8pPr marL="0" indent="152400" algn="ctr" rtl="0">
              <a:buSzPct val="100000"/>
              <a:buFont typeface="Trebuchet MS"/>
              <a:buNone/>
              <a:defRPr sz="2400"/>
            </a:lvl8pPr>
            <a:lvl9pPr marL="0" indent="152400" algn="ctr" rtl="0">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chemeClr val="lt2"/>
            </a:gs>
            <a:gs pos="100000">
              <a:schemeClr val="accent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325562"/>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en-US" smtClean="0">
              <a:sym typeface="Arial" charset="0"/>
            </a:endParaRPr>
          </a:p>
        </p:txBody>
      </p:sp>
      <p:sp>
        <p:nvSpPr>
          <p:cNvPr id="1027" name="Shape 6"/>
          <p:cNvSpPr txBox="1">
            <a:spLocks noGrp="1"/>
          </p:cNvSpPr>
          <p:nvPr>
            <p:ph type="body" idx="1"/>
          </p:nvPr>
        </p:nvSpPr>
        <p:spPr bwMode="auto">
          <a:xfrm>
            <a:off x="457200" y="1727200"/>
            <a:ext cx="8229600" cy="4525963"/>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0" r:id="rId6"/>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marL="342900" indent="-342900" algn="l" rtl="0" eaLnBrk="0" fontAlgn="base" hangingPunct="0">
        <a:spcBef>
          <a:spcPct val="0"/>
        </a:spcBef>
        <a:spcAft>
          <a:spcPct val="0"/>
        </a:spcAft>
        <a:defRPr sz="1400">
          <a:solidFill>
            <a:srgbClr val="000000"/>
          </a:solidFill>
          <a:latin typeface="Arial"/>
          <a:ea typeface="Arial"/>
          <a:cs typeface="Arial"/>
          <a:sym typeface="Arial" charset="0"/>
        </a:defRPr>
      </a:lvl1pPr>
      <a:lvl2pPr marL="742950" indent="-285750" algn="l" rtl="0" eaLnBrk="0" fontAlgn="base" hangingPunct="0">
        <a:spcBef>
          <a:spcPct val="0"/>
        </a:spcBef>
        <a:spcAft>
          <a:spcPct val="0"/>
        </a:spcAft>
        <a:defRPr sz="1400">
          <a:solidFill>
            <a:srgbClr val="000000"/>
          </a:solidFill>
          <a:latin typeface="Arial"/>
          <a:ea typeface="Arial"/>
          <a:cs typeface="Arial"/>
          <a:sym typeface="Arial" charset="0"/>
        </a:defRPr>
      </a:lvl2pPr>
      <a:lvl3pPr marL="1143000" indent="-228600" algn="l" rtl="0" eaLnBrk="0" fontAlgn="base" hangingPunct="0">
        <a:spcBef>
          <a:spcPct val="0"/>
        </a:spcBef>
        <a:spcAft>
          <a:spcPct val="0"/>
        </a:spcAft>
        <a:defRPr sz="1400">
          <a:solidFill>
            <a:srgbClr val="000000"/>
          </a:solidFill>
          <a:latin typeface="Arial"/>
          <a:ea typeface="Arial"/>
          <a:cs typeface="Arial"/>
          <a:sym typeface="Arial" charset="0"/>
        </a:defRPr>
      </a:lvl3pPr>
      <a:lvl4pPr marL="1600200" indent="-228600" algn="l" rtl="0" eaLnBrk="0" fontAlgn="base" hangingPunct="0">
        <a:spcBef>
          <a:spcPct val="0"/>
        </a:spcBef>
        <a:spcAft>
          <a:spcPct val="0"/>
        </a:spcAft>
        <a:defRPr sz="1400">
          <a:solidFill>
            <a:srgbClr val="000000"/>
          </a:solidFill>
          <a:latin typeface="Arial"/>
          <a:ea typeface="Arial"/>
          <a:cs typeface="Arial"/>
          <a:sym typeface="Arial" charset="0"/>
        </a:defRPr>
      </a:lvl4pPr>
      <a:lvl5pPr marL="2057400" indent="-228600"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idea.ed.gov/explore/view/p/,root,regs,300,B,300.105,a," TargetMode="External"/><Relationship Id="rId4" Type="http://schemas.openxmlformats.org/officeDocument/2006/relationships/hyperlink" Target="http://idea.ed.gov/explore/view/p/,root,regs,300,B,300.105,a,1," TargetMode="External"/><Relationship Id="rId5" Type="http://schemas.openxmlformats.org/officeDocument/2006/relationships/hyperlink" Target="http://idea.ed.gov/explore/view/p/,root,regs,300,B,300.105,a,2," TargetMode="External"/><Relationship Id="rId6" Type="http://schemas.openxmlformats.org/officeDocument/2006/relationships/hyperlink" Target="http://idea.ed.gov/explore/view/p/,root,regs,300,B,300.105,a,3,"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idea.ed.gov/explore/view/p/,root,regs,300,B,300.105,b,"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setbc.org/lcindexer/" TargetMode="External"/><Relationship Id="rId4" Type="http://schemas.openxmlformats.org/officeDocument/2006/relationships/hyperlink" Target="http://www.callcentrescotland.org.uk/" TargetMode="External"/><Relationship Id="rId5" Type="http://schemas.openxmlformats.org/officeDocument/2006/relationships/hyperlink" Target="http://enablingdevices.com/files/content/ComparisonChart.pdf" TargetMode="External"/><Relationship Id="rId1" Type="http://schemas.openxmlformats.org/officeDocument/2006/relationships/slideLayout" Target="../slideLayouts/slideLayout2.xml"/><Relationship Id="rId2" Type="http://schemas.openxmlformats.org/officeDocument/2006/relationships/hyperlink" Target="http://www.aactechconnect.com/freetools/?forms"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51.xml.rels><?xml version="1.0" encoding="UTF-8" standalone="yes"?>
<Relationships xmlns="http://schemas.openxmlformats.org/package/2006/relationships"><Relationship Id="rId3" Type="http://schemas.openxmlformats.org/officeDocument/2006/relationships/hyperlink" Target="http://podcast.isd728.org/groups/sped/wiki/e6f6f/Assessment_Material.html" TargetMode="External"/><Relationship Id="rId4" Type="http://schemas.openxmlformats.org/officeDocument/2006/relationships/hyperlink" Target="http://podcast.isd728.org/groups/sped/wiki/fff90/AAC_.html" TargetMode="External"/><Relationship Id="rId5" Type="http://schemas.openxmlformats.org/officeDocument/2006/relationships/image" Target="../media/image1.png"/><Relationship Id="rId6" Type="http://schemas.openxmlformats.org/officeDocument/2006/relationships/hyperlink" Target="http://www.mciu.org/divisions/specialeducation/earlyinterventionoverview/progressmonitoringtools.aspx" TargetMode="External"/><Relationship Id="rId7"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aac.unl.edu/yaack/"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linguisystems.com/products/product/display?itemid=10218" TargetMode="External"/><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hyperlink" Target="http://podcast.isd728.org/groups/sped/wiki/e6f6f/Assessment_Material.html" TargetMode="External"/><Relationship Id="rId7" Type="http://schemas.openxmlformats.org/officeDocument/2006/relationships/image" Target="../media/image5.png"/><Relationship Id="rId8" Type="http://schemas.openxmlformats.org/officeDocument/2006/relationships/hyperlink" Target="http://www.augcominc.com/index.cfm/social_networks.htm" TargetMode="External"/><Relationship Id="rId9"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podcast.isd728.org/groups/sped/wiki/e6f6f/Assessment_Material.html"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www.linguisystems.com/products/product/display?itemid=10218"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augcominc.com/index.cfm/social_networks.htm"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www.aten.scps.k12.fl.us/" TargetMode="External"/><Relationship Id="rId4" Type="http://schemas.openxmlformats.org/officeDocument/2006/relationships/hyperlink" Target="http://www.gpat.org/" TargetMode="External"/><Relationship Id="rId5" Type="http://schemas.openxmlformats.org/officeDocument/2006/relationships/hyperlink" Target="http://depts.washington.edu/augcomm/index.htm" TargetMode="External"/><Relationship Id="rId1" Type="http://schemas.openxmlformats.org/officeDocument/2006/relationships/slideLayout" Target="../slideLayouts/slideLayout2.xml"/><Relationship Id="rId2" Type="http://schemas.openxmlformats.org/officeDocument/2006/relationships/hyperlink" Target="http://atto.buffalo.edu/"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www.communicationmatrix.org/" TargetMode="External"/><Relationship Id="rId4" Type="http://schemas.openxmlformats.org/officeDocument/2006/relationships/hyperlink" Target="http://www.everymovecounts.net/" TargetMode="External"/><Relationship Id="rId5" Type="http://schemas.openxmlformats.org/officeDocument/2006/relationships/hyperlink" Target="http://www.mnlowincidenceprojects.org/piAACresources.html" TargetMode="External"/><Relationship Id="rId6" Type="http://schemas.openxmlformats.org/officeDocument/2006/relationships/hyperlink" Target="http://www.spectronicsinoz.com/product/tasp-test-of-aided-communication-symbol-performance"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59.xml.rels><?xml version="1.0" encoding="UTF-8" standalone="yes"?>
<Relationships xmlns="http://schemas.openxmlformats.org/package/2006/relationships"><Relationship Id="rId3" Type="http://schemas.openxmlformats.org/officeDocument/2006/relationships/hyperlink" Target="http://www.communicationmatrix.org/" TargetMode="External"/><Relationship Id="rId4" Type="http://schemas.openxmlformats.org/officeDocument/2006/relationships/image" Target="../media/image7.jpeg"/><Relationship Id="rId5" Type="http://schemas.openxmlformats.org/officeDocument/2006/relationships/hyperlink" Target="http://www.everymovecounts.net/" TargetMode="External"/><Relationship Id="rId6" Type="http://schemas.openxmlformats.org/officeDocument/2006/relationships/image" Target="../media/image8.png"/><Relationship Id="rId7" Type="http://schemas.openxmlformats.org/officeDocument/2006/relationships/hyperlink" Target="http://www.mnlowincidenceprojects.org/piAACresources.html" TargetMode="External"/><Relationship Id="rId8" Type="http://schemas.openxmlformats.org/officeDocument/2006/relationships/image" Target="../media/image9.png"/><Relationship Id="rId9" Type="http://schemas.openxmlformats.org/officeDocument/2006/relationships/hyperlink" Target="http://www.spectronicsinoz.com/product/tasp-test-of-aided-communication-symbol-performance" TargetMode="External"/><Relationship Id="rId10"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www.communicationmatrix.org/"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www.everymovecounts.net/"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www.mnlowincidenceprojects.org/piAACresources.html" TargetMode="External"/><Relationship Id="rId4" Type="http://schemas.openxmlformats.org/officeDocument/2006/relationships/hyperlink" Target="http://podcast.isd728.org/groups/sped/wiki/f6e9b/Assistive_Technology_Resources.html"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63.xml.rels><?xml version="1.0" encoding="UTF-8" standalone="yes"?>
<Relationships xmlns="http://schemas.openxmlformats.org/package/2006/relationships"><Relationship Id="rId3" Type="http://schemas.openxmlformats.org/officeDocument/2006/relationships/hyperlink" Target="http://www.spectronicsinoz.com/product/tasp-test-of-aided-communication-symbol-performance" TargetMode="External"/><Relationship Id="rId4" Type="http://schemas.openxmlformats.org/officeDocument/2006/relationships/hyperlink" Target="http://www.ace-centre.org.uk/index.cfm?pageid=F93E8841-3048-7290-FEFCA53EBB74035C"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64.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5" Type="http://schemas.openxmlformats.org/officeDocument/2006/relationships/image" Target="../media/image13.jpeg"/><Relationship Id="rId6"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65.xml.rels><?xml version="1.0" encoding="UTF-8" standalone="yes"?>
<Relationships xmlns="http://schemas.openxmlformats.org/package/2006/relationships"><Relationship Id="rId3" Type="http://schemas.openxmlformats.org/officeDocument/2006/relationships/hyperlink" Target="http://www.ablenetinc.com/Assistive-Technology/Communication/BIGmack%C2%AE-LITTLEmack%C2%AE" TargetMode="External"/><Relationship Id="rId4" Type="http://schemas.openxmlformats.org/officeDocument/2006/relationships/image" Target="../media/image15.jpeg"/><Relationship Id="rId5" Type="http://schemas.openxmlformats.org/officeDocument/2006/relationships/hyperlink" Target="http://www.ablenetinc.com/Assistive-Technology/Communication/BIG-LITTLE-Step-by-Step%E2%84%A2-with-Levels" TargetMode="External"/><Relationship Id="rId6" Type="http://schemas.openxmlformats.org/officeDocument/2006/relationships/image" Target="../media/image16.jpeg"/><Relationship Id="rId7" Type="http://schemas.openxmlformats.org/officeDocument/2006/relationships/hyperlink" Target="http://enablingdevices.com/catalog/assistive_technology_devices_used_in_education/Talkables" TargetMode="External"/><Relationship Id="rId8" Type="http://schemas.openxmlformats.org/officeDocument/2006/relationships/image" Target="../media/image17.jpeg"/><Relationship Id="rId9" Type="http://schemas.openxmlformats.org/officeDocument/2006/relationships/hyperlink" Target="http://www.inclusivetlc.com/Products/ViewProduct.aspx?psid=308" TargetMode="External"/><Relationship Id="rId10"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66.xml.rels><?xml version="1.0" encoding="UTF-8" standalone="yes"?>
<Relationships xmlns="http://schemas.openxmlformats.org/package/2006/relationships"><Relationship Id="rId11" Type="http://schemas.openxmlformats.org/officeDocument/2006/relationships/hyperlink" Target="http://www.proxtalker.com/" TargetMode="External"/><Relationship Id="rId12" Type="http://schemas.openxmlformats.org/officeDocument/2006/relationships/image" Target="../media/image23.jpeg"/><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http://enablingdevices.com/catalog/assistive_technology_devices_used_in_education/cheap-talks-accessories" TargetMode="External"/><Relationship Id="rId4" Type="http://schemas.openxmlformats.org/officeDocument/2006/relationships/image" Target="../media/image19.jpeg"/><Relationship Id="rId5" Type="http://schemas.openxmlformats.org/officeDocument/2006/relationships/hyperlink" Target="http://www.attainmentcompany.com/gotalk-20" TargetMode="External"/><Relationship Id="rId6" Type="http://schemas.openxmlformats.org/officeDocument/2006/relationships/image" Target="../media/image20.jpeg"/><Relationship Id="rId7" Type="http://schemas.openxmlformats.org/officeDocument/2006/relationships/hyperlink" Target="http://www.ablenetinc.com/Assistive-Technology/Communication/QuickTalker" TargetMode="External"/><Relationship Id="rId8" Type="http://schemas.openxmlformats.org/officeDocument/2006/relationships/image" Target="../media/image21.jpeg"/><Relationship Id="rId9" Type="http://schemas.openxmlformats.org/officeDocument/2006/relationships/hyperlink" Target="http://www.ablenetinc.com/Assistive-Technology/Communication/SuperTalker%E2%84%A2" TargetMode="External"/><Relationship Id="rId10" Type="http://schemas.openxmlformats.org/officeDocument/2006/relationships/image" Target="../media/image22.jpeg"/></Relationships>
</file>

<file path=ppt/slides/_rels/slide67.xml.rels><?xml version="1.0" encoding="UTF-8" standalone="yes"?>
<Relationships xmlns="http://schemas.openxmlformats.org/package/2006/relationships"><Relationship Id="rId3" Type="http://schemas.openxmlformats.org/officeDocument/2006/relationships/hyperlink" Target="http://www.dynavoxtech.com/products/vplus/" TargetMode="External"/><Relationship Id="rId4" Type="http://schemas.openxmlformats.org/officeDocument/2006/relationships/image" Target="../media/image24.jpeg"/><Relationship Id="rId5" Type="http://schemas.openxmlformats.org/officeDocument/2006/relationships/hyperlink" Target="https://store.prentrom.com/product_info.php/cPath/11/products_id/80" TargetMode="External"/><Relationship Id="rId6" Type="http://schemas.openxmlformats.org/officeDocument/2006/relationships/image" Target="../media/image25.jpeg"/><Relationship Id="rId7" Type="http://schemas.openxmlformats.org/officeDocument/2006/relationships/hyperlink" Target="http://www.tobii.com/assistive-technology/north-america/products/hardware/tobii-C15/" TargetMode="External"/><Relationship Id="rId8" Type="http://schemas.openxmlformats.org/officeDocument/2006/relationships/image" Target="../media/image26.jpeg"/><Relationship Id="rId9" Type="http://schemas.openxmlformats.org/officeDocument/2006/relationships/hyperlink" Target="http://www.spectronicsinoz.com/iphoneipad-apps-for-aac" TargetMode="External"/><Relationship Id="rId10" Type="http://schemas.openxmlformats.org/officeDocument/2006/relationships/image" Target="../media/image27.jpe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68.xml.rels><?xml version="1.0" encoding="UTF-8" standalone="yes"?>
<Relationships xmlns="http://schemas.openxmlformats.org/package/2006/relationships"><Relationship Id="rId3" Type="http://schemas.openxmlformats.org/officeDocument/2006/relationships/hyperlink" Target="http://www.ace-centre.org.uk/index.cfm?pageid=F93E8841-3048-7290-FEFCA53EBB74035C" TargetMode="External"/><Relationship Id="rId4" Type="http://schemas.openxmlformats.org/officeDocument/2006/relationships/hyperlink" Target="http://www.spectronicsinoz.com/product/pragmatic-organisation-dynamic-display-podd-communication-books-direct-access-templates" TargetMode="External"/><Relationship Id="rId5" Type="http://schemas.openxmlformats.org/officeDocument/2006/relationships/hyperlink" Target="http://www.pecsusa.com/" TargetMode="External"/><Relationship Id="rId6" Type="http://schemas.openxmlformats.org/officeDocument/2006/relationships/hyperlink" Target="http://www.lburkhart.com/handouts.htm" TargetMode="External"/><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hyperlink" Target="http://www.ace-centre.org.uk/index.cfm?pageid=F93E8841-3048-7290-FEFCA53EBB74035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www.spectronicsinoz.com/product/pragmatic-organisation-dynamic-display-podd-communication-books-direct-access-templates"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http://www.pecsusa.com/"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hyperlink" Target="http://www.lburkhart.com/handouts.htm"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hyperlink" Target="http://www.spectronicsinoz.com/product/sequenced-social-scripts-companion-cd-to-can-we-cha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Shape 41"/>
          <p:cNvSpPr txBox="1">
            <a:spLocks noGrp="1"/>
          </p:cNvSpPr>
          <p:nvPr>
            <p:ph type="ctrTitle"/>
          </p:nvPr>
        </p:nvSpPr>
        <p:spPr>
          <a:xfrm>
            <a:off x="1082675" y="1655763"/>
            <a:ext cx="7050088" cy="1470025"/>
          </a:xfrm>
        </p:spPr>
        <p:txBody>
          <a:bodyPr>
            <a:spAutoFit/>
          </a:bodyPr>
          <a:lstStyle/>
          <a:p>
            <a:pPr eaLnBrk="1" hangingPunct="1">
              <a:spcBef>
                <a:spcPct val="0"/>
              </a:spcBef>
              <a:buClr>
                <a:srgbClr val="FFFFFF"/>
              </a:buClr>
              <a:buSzTx/>
              <a:buFont typeface="Trebuchet MS" pitchFamily="34" charset="0"/>
              <a:buNone/>
            </a:pPr>
            <a:r>
              <a:rPr lang="en-US" dirty="0" smtClean="0">
                <a:solidFill>
                  <a:srgbClr val="FFFFFF"/>
                </a:solidFill>
                <a:latin typeface="Trebuchet MS" pitchFamily="34" charset="0"/>
                <a:cs typeface="Arial" charset="0"/>
                <a:sym typeface="Trebuchet MS" pitchFamily="34" charset="0"/>
              </a:rPr>
              <a:t>AAC Resources</a:t>
            </a:r>
            <a:br>
              <a:rPr lang="en-US" dirty="0" smtClean="0">
                <a:solidFill>
                  <a:srgbClr val="FFFFFF"/>
                </a:solidFill>
                <a:latin typeface="Trebuchet MS" pitchFamily="34" charset="0"/>
                <a:cs typeface="Arial" charset="0"/>
                <a:sym typeface="Trebuchet MS" pitchFamily="34" charset="0"/>
              </a:rPr>
            </a:br>
            <a:r>
              <a:rPr lang="en-US" sz="2400" b="0" dirty="0" smtClean="0">
                <a:solidFill>
                  <a:srgbClr val="FFFFFF"/>
                </a:solidFill>
                <a:latin typeface="Trebuchet MS" pitchFamily="34" charset="0"/>
                <a:cs typeface="Arial" charset="0"/>
                <a:sym typeface="Trebuchet MS" pitchFamily="34" charset="0"/>
              </a:rPr>
              <a:t>Evaluation to Implementation</a:t>
            </a:r>
          </a:p>
        </p:txBody>
      </p:sp>
      <p:sp>
        <p:nvSpPr>
          <p:cNvPr id="9218" name="Shape 42"/>
          <p:cNvSpPr txBox="1">
            <a:spLocks noGrp="1"/>
          </p:cNvSpPr>
          <p:nvPr>
            <p:ph type="subTitle" idx="1"/>
          </p:nvPr>
        </p:nvSpPr>
        <p:spPr>
          <a:xfrm>
            <a:off x="1082675" y="3230563"/>
            <a:ext cx="7035800" cy="925512"/>
          </a:xfrm>
        </p:spPr>
        <p:txBody>
          <a:bodyPr>
            <a:spAutoFit/>
          </a:bodyPr>
          <a:lstStyle/>
          <a:p>
            <a:pPr eaLnBrk="1" hangingPunct="1">
              <a:spcBef>
                <a:spcPct val="0"/>
              </a:spcBef>
              <a:buClr>
                <a:srgbClr val="FFFFFF"/>
              </a:buClr>
              <a:buSzTx/>
              <a:buFont typeface="Trebuchet MS" pitchFamily="34" charset="0"/>
              <a:buNone/>
            </a:pPr>
            <a:r>
              <a:rPr lang="en-US" smtClean="0">
                <a:solidFill>
                  <a:srgbClr val="FFFFFF"/>
                </a:solidFill>
                <a:latin typeface="Trebuchet MS" pitchFamily="34" charset="0"/>
                <a:cs typeface="Arial" charset="0"/>
                <a:sym typeface="Trebuchet MS" pitchFamily="34" charset="0"/>
              </a:rPr>
              <a:t>Presented by: Ann McCormick, Barbara Commers and Mary Baumann-Spooner</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hape 65"/>
          <p:cNvSpPr txBox="1">
            <a:spLocks noGrp="1"/>
          </p:cNvSpPr>
          <p:nvPr>
            <p:ph type="body" idx="1"/>
          </p:nvPr>
        </p:nvSpPr>
        <p:spPr>
          <a:xfrm>
            <a:off x="457200" y="1658938"/>
            <a:ext cx="8229600" cy="4840287"/>
          </a:xfrm>
        </p:spPr>
        <p:txBody>
          <a:bodyPr>
            <a:spAutoFit/>
          </a:bodyPr>
          <a:lstStyle/>
          <a:p>
            <a:pPr eaLnBrk="1" hangingPunct="1">
              <a:lnSpc>
                <a:spcPct val="115000"/>
              </a:lnSpc>
              <a:spcBef>
                <a:spcPct val="0"/>
              </a:spcBef>
              <a:buClr>
                <a:srgbClr val="00387E"/>
              </a:buClr>
              <a:buSzPct val="167000"/>
              <a:buFontTx/>
              <a:buNone/>
            </a:pPr>
            <a:r>
              <a:rPr lang="en-US" sz="2400" u="sng" smtClean="0">
                <a:solidFill>
                  <a:schemeClr val="hlink"/>
                </a:solidFill>
                <a:latin typeface="Verdana" pitchFamily="34" charset="0"/>
                <a:cs typeface="Arial" charset="0"/>
                <a:sym typeface="Verdana" pitchFamily="34" charset="0"/>
                <a:hlinkClick r:id="rId3"/>
              </a:rPr>
              <a:t>(a) </a:t>
            </a:r>
            <a:r>
              <a:rPr lang="en-US" sz="2400" smtClean="0">
                <a:solidFill>
                  <a:srgbClr val="000000"/>
                </a:solidFill>
                <a:latin typeface="Verdana" pitchFamily="34" charset="0"/>
                <a:cs typeface="Arial" charset="0"/>
                <a:sym typeface="Verdana" pitchFamily="34" charset="0"/>
              </a:rPr>
              <a:t>Each public agency must ensure that assistive technology devices or assistive technology services, or both, as those terms are defined in Sec. 300.5 and 300.6, respectively, are made available to a child with a disability if required as a part of the child's--</a:t>
            </a:r>
          </a:p>
          <a:p>
            <a:pPr eaLnBrk="1" hangingPunct="1">
              <a:lnSpc>
                <a:spcPct val="115000"/>
              </a:lnSpc>
              <a:spcBef>
                <a:spcPct val="0"/>
              </a:spcBef>
              <a:buClr>
                <a:srgbClr val="00387E"/>
              </a:buClr>
              <a:buSzPct val="167000"/>
              <a:buFontTx/>
              <a:buNone/>
            </a:pPr>
            <a:r>
              <a:rPr lang="en-US" sz="2400" u="sng" smtClean="0">
                <a:solidFill>
                  <a:schemeClr val="hlink"/>
                </a:solidFill>
                <a:latin typeface="Verdana" pitchFamily="34" charset="0"/>
                <a:cs typeface="Arial" charset="0"/>
                <a:sym typeface="Verdana" pitchFamily="34" charset="0"/>
                <a:hlinkClick r:id="rId4"/>
              </a:rPr>
              <a:t>(1) </a:t>
            </a:r>
            <a:r>
              <a:rPr lang="en-US" sz="2400" smtClean="0">
                <a:solidFill>
                  <a:srgbClr val="000000"/>
                </a:solidFill>
                <a:latin typeface="Verdana" pitchFamily="34" charset="0"/>
                <a:cs typeface="Arial" charset="0"/>
                <a:sym typeface="Verdana" pitchFamily="34" charset="0"/>
              </a:rPr>
              <a:t>Special education under Sec. 300.36;</a:t>
            </a:r>
          </a:p>
          <a:p>
            <a:pPr eaLnBrk="1" hangingPunct="1">
              <a:lnSpc>
                <a:spcPct val="115000"/>
              </a:lnSpc>
              <a:spcBef>
                <a:spcPct val="0"/>
              </a:spcBef>
              <a:buClr>
                <a:srgbClr val="00387E"/>
              </a:buClr>
              <a:buSzPct val="167000"/>
              <a:buFontTx/>
              <a:buNone/>
            </a:pPr>
            <a:r>
              <a:rPr lang="en-US" sz="2400" u="sng" smtClean="0">
                <a:solidFill>
                  <a:schemeClr val="hlink"/>
                </a:solidFill>
                <a:latin typeface="Verdana" pitchFamily="34" charset="0"/>
                <a:cs typeface="Arial" charset="0"/>
                <a:sym typeface="Verdana" pitchFamily="34" charset="0"/>
                <a:hlinkClick r:id="rId5"/>
              </a:rPr>
              <a:t>(2) </a:t>
            </a:r>
            <a:r>
              <a:rPr lang="en-US" sz="2400" smtClean="0">
                <a:solidFill>
                  <a:srgbClr val="000000"/>
                </a:solidFill>
                <a:latin typeface="Verdana" pitchFamily="34" charset="0"/>
                <a:cs typeface="Arial" charset="0"/>
                <a:sym typeface="Verdana" pitchFamily="34" charset="0"/>
              </a:rPr>
              <a:t>Related services under Sec. 300.34; or</a:t>
            </a:r>
          </a:p>
          <a:p>
            <a:pPr eaLnBrk="1" hangingPunct="1">
              <a:lnSpc>
                <a:spcPct val="115000"/>
              </a:lnSpc>
              <a:spcBef>
                <a:spcPct val="0"/>
              </a:spcBef>
              <a:buClr>
                <a:srgbClr val="00387E"/>
              </a:buClr>
              <a:buSzPct val="167000"/>
              <a:buFontTx/>
              <a:buNone/>
            </a:pPr>
            <a:r>
              <a:rPr lang="en-US" sz="2400" u="sng" smtClean="0">
                <a:solidFill>
                  <a:schemeClr val="hlink"/>
                </a:solidFill>
                <a:latin typeface="Verdana" pitchFamily="34" charset="0"/>
                <a:cs typeface="Arial" charset="0"/>
                <a:sym typeface="Verdana" pitchFamily="34" charset="0"/>
                <a:hlinkClick r:id="rId6"/>
              </a:rPr>
              <a:t>(3) </a:t>
            </a:r>
            <a:r>
              <a:rPr lang="en-US" sz="2400" smtClean="0">
                <a:solidFill>
                  <a:srgbClr val="000000"/>
                </a:solidFill>
                <a:latin typeface="Verdana" pitchFamily="34" charset="0"/>
                <a:cs typeface="Arial" charset="0"/>
                <a:sym typeface="Verdana" pitchFamily="34" charset="0"/>
              </a:rPr>
              <a:t>Supplementary aids and services under Sec. </a:t>
            </a:r>
          </a:p>
        </p:txBody>
      </p:sp>
      <p:sp>
        <p:nvSpPr>
          <p:cNvPr id="27650" name="Shape 66"/>
          <p:cNvSpPr txBox="1">
            <a:spLocks noGrp="1"/>
          </p:cNvSpPr>
          <p:nvPr>
            <p:ph type="title"/>
          </p:nvPr>
        </p:nvSpPr>
        <p:spPr>
          <a:xfrm>
            <a:off x="457200" y="184150"/>
            <a:ext cx="8229600" cy="14160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IDEA 2004 Sec. 300.105 Assistive Technology</a:t>
            </a:r>
          </a:p>
        </p:txBody>
      </p:sp>
      <p:sp>
        <p:nvSpPr>
          <p:cNvPr id="27651" name="Shape 67"/>
          <p:cNvSpPr txBox="1">
            <a:spLocks noChangeArrowheads="1"/>
          </p:cNvSpPr>
          <p:nvPr/>
        </p:nvSpPr>
        <p:spPr bwMode="auto">
          <a:xfrm>
            <a:off x="-1216025" y="2625725"/>
            <a:ext cx="3657600" cy="457200"/>
          </a:xfrm>
          <a:prstGeom prst="rect">
            <a:avLst/>
          </a:prstGeom>
          <a:noFill/>
          <a:ln w="9525">
            <a:noFill/>
            <a:miter lim="800000"/>
            <a:headEnd/>
            <a:tailEnd/>
          </a:ln>
        </p:spPr>
        <p:txBody>
          <a:bodyPr lIns="91425" tIns="91425" rIns="91425" bIns="91425">
            <a:spAutoFit/>
          </a:bodyPr>
          <a:lstStyle/>
          <a:p>
            <a:endParaRPr lang="en-US"/>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hape 72"/>
          <p:cNvSpPr txBox="1">
            <a:spLocks noGrp="1"/>
          </p:cNvSpPr>
          <p:nvPr>
            <p:ph type="body" idx="1"/>
          </p:nvPr>
        </p:nvSpPr>
        <p:spPr>
          <a:xfrm>
            <a:off x="457200" y="1658938"/>
            <a:ext cx="8229600" cy="4840287"/>
          </a:xfrm>
        </p:spPr>
        <p:txBody>
          <a:bodyPr>
            <a:spAutoFit/>
          </a:bodyPr>
          <a:lstStyle/>
          <a:p>
            <a:pPr eaLnBrk="1" hangingPunct="1">
              <a:lnSpc>
                <a:spcPct val="115000"/>
              </a:lnSpc>
              <a:spcBef>
                <a:spcPct val="0"/>
              </a:spcBef>
              <a:buClr>
                <a:srgbClr val="000000"/>
              </a:buClr>
              <a:buSzPct val="46000"/>
              <a:buFontTx/>
              <a:buNone/>
            </a:pPr>
            <a:r>
              <a:rPr lang="en-US" sz="2400" smtClean="0">
                <a:solidFill>
                  <a:srgbClr val="000000"/>
                </a:solidFill>
                <a:latin typeface="Verdana" pitchFamily="34" charset="0"/>
                <a:cs typeface="Arial" charset="0"/>
                <a:sym typeface="Verdana" pitchFamily="34" charset="0"/>
              </a:rPr>
              <a:t>
</a:t>
            </a:r>
            <a:r>
              <a:rPr lang="en-US" sz="2400" u="sng" smtClean="0">
                <a:solidFill>
                  <a:schemeClr val="hlink"/>
                </a:solidFill>
                <a:latin typeface="Verdana" pitchFamily="34" charset="0"/>
                <a:cs typeface="Arial" charset="0"/>
                <a:sym typeface="Verdana" pitchFamily="34" charset="0"/>
                <a:hlinkClick r:id="rId3"/>
              </a:rPr>
              <a:t>(b) </a:t>
            </a:r>
            <a:r>
              <a:rPr lang="en-US" sz="2400" smtClean="0">
                <a:solidFill>
                  <a:srgbClr val="000000"/>
                </a:solidFill>
                <a:latin typeface="Verdana" pitchFamily="34" charset="0"/>
                <a:cs typeface="Arial" charset="0"/>
                <a:sym typeface="Verdana" pitchFamily="34" charset="0"/>
              </a:rPr>
              <a:t>On a case-by-case basis, the use of school-purchased assistive technology devices in a child's home or in other settings is required if the child's IEP Team determines that the child needs access to those devices in order to receive FAPE.</a:t>
            </a:r>
          </a:p>
          <a:p>
            <a:pPr eaLnBrk="1" hangingPunct="1">
              <a:lnSpc>
                <a:spcPct val="115000"/>
              </a:lnSpc>
              <a:spcBef>
                <a:spcPct val="0"/>
              </a:spcBef>
              <a:buClr>
                <a:srgbClr val="000000"/>
              </a:buClr>
              <a:buSzPct val="46000"/>
              <a:buFontTx/>
              <a:buNone/>
            </a:pPr>
            <a:r>
              <a:rPr lang="en-US" sz="2400" smtClean="0">
                <a:solidFill>
                  <a:srgbClr val="000000"/>
                </a:solidFill>
                <a:latin typeface="Verdana" pitchFamily="34" charset="0"/>
                <a:cs typeface="Arial" charset="0"/>
                <a:sym typeface="Verdana" pitchFamily="34" charset="0"/>
              </a:rPr>
              <a:t>(Authority: 20 U.S.C. 1412(a)(1), 1412(a)(12)(B)(i) )</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29698" name="Shape 73"/>
          <p:cNvSpPr txBox="1">
            <a:spLocks noGrp="1"/>
          </p:cNvSpPr>
          <p:nvPr>
            <p:ph type="title"/>
          </p:nvPr>
        </p:nvSpPr>
        <p:spPr>
          <a:xfrm>
            <a:off x="457200" y="184150"/>
            <a:ext cx="8229600" cy="14160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IDEA 2004 Sc. 300.38 and 300.114 (a) (2) (ii).</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hape 120"/>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z="2400" smtClean="0">
                <a:solidFill>
                  <a:srgbClr val="000000"/>
                </a:solidFill>
                <a:latin typeface="Arial" charset="0"/>
                <a:cs typeface="Arial" charset="0"/>
                <a:sym typeface="Arial" charset="0"/>
              </a:rPr>
              <a:t>
</a:t>
            </a:r>
            <a:r>
              <a:rPr lang="en-US" smtClean="0">
                <a:solidFill>
                  <a:srgbClr val="00387E"/>
                </a:solidFill>
                <a:latin typeface="Trebuchet MS" pitchFamily="34" charset="0"/>
                <a:cs typeface="Arial" charset="0"/>
                <a:sym typeface="Trebuchet MS" pitchFamily="34" charset="0"/>
              </a:rPr>
              <a:t>"An area of clinical practice that attempts to compensate (either temporarily or permanently) for the impairment and disability patterns of individuals with severe expressive communication disorders."</a:t>
            </a:r>
          </a:p>
        </p:txBody>
      </p:sp>
      <p:sp>
        <p:nvSpPr>
          <p:cNvPr id="31746" name="Shape 121"/>
          <p:cNvSpPr txBox="1">
            <a:spLocks noGrp="1"/>
          </p:cNvSpPr>
          <p:nvPr>
            <p:ph type="title"/>
          </p:nvPr>
        </p:nvSpPr>
        <p:spPr>
          <a:xfrm>
            <a:off x="457200" y="184150"/>
            <a:ext cx="8229600" cy="14160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American Speech Language and Hearing Association (ASHA):</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ext Placeholder 1"/>
          <p:cNvSpPr txBox="1">
            <a:spLocks noGrp="1"/>
          </p:cNvSpPr>
          <p:nvPr>
            <p:ph type="body" idx="1"/>
          </p:nvPr>
        </p:nvSpPr>
        <p:spPr>
          <a:xfrm>
            <a:off x="457200" y="1658938"/>
            <a:ext cx="8229600" cy="4840287"/>
          </a:xfrm>
        </p:spPr>
        <p:txBody>
          <a:bodyPr/>
          <a:lstStyle/>
          <a:p>
            <a:pPr eaLnBrk="1" hangingPunct="1">
              <a:lnSpc>
                <a:spcPct val="8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AAC refers to all communication that supplements or augments speech.</a:t>
            </a:r>
          </a:p>
          <a:p>
            <a:pPr eaLnBrk="1" hangingPunct="1">
              <a:lnSpc>
                <a:spcPct val="8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AAC covers a broad range of techniques, strategies and devices.</a:t>
            </a:r>
          </a:p>
          <a:p>
            <a:pPr eaLnBrk="1" hangingPunct="1">
              <a:lnSpc>
                <a:spcPct val="8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Devices range from simple picture boards to sophisticated, computer based devices with synthetic voice.</a:t>
            </a:r>
          </a:p>
          <a:p>
            <a:pPr eaLnBrk="1" hangingPunct="1">
              <a:lnSpc>
                <a:spcPct val="8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Other AAC may include facial expressions, gestures, body postures, sign language, drawing, and writing.</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33794"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u="sng" smtClean="0">
                <a:latin typeface="Trebuchet MS" pitchFamily="34" charset="0"/>
                <a:cs typeface="Arial" charset="0"/>
                <a:sym typeface="Trebuchet MS" pitchFamily="34" charset="0"/>
              </a:rPr>
              <a:t>AAC Definition</a:t>
            </a:r>
            <a:endParaRPr lang="en-US" smtClean="0">
              <a:latin typeface="Trebuchet MS" pitchFamily="34" charset="0"/>
              <a:cs typeface="Arial" charset="0"/>
              <a:sym typeface="Trebuchet MS"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Text Placeholder 1"/>
          <p:cNvSpPr txBox="1">
            <a:spLocks noGrp="1"/>
          </p:cNvSpPr>
          <p:nvPr>
            <p:ph type="body" idx="1"/>
          </p:nvPr>
        </p:nvSpPr>
        <p:spPr>
          <a:xfrm>
            <a:off x="457200" y="1658938"/>
            <a:ext cx="8229600" cy="4840287"/>
          </a:xfrm>
        </p:spPr>
        <p:txBody>
          <a:bodyPr/>
          <a:lstStyle/>
          <a:p>
            <a:pPr algn="ct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AAC evaluation is primarily about</a:t>
            </a:r>
          </a:p>
          <a:p>
            <a:pPr algn="ctr" eaLnBrk="1" hangingPunct="1">
              <a:spcBef>
                <a:spcPct val="0"/>
              </a:spcBef>
              <a:buClr>
                <a:srgbClr val="00387E"/>
              </a:buClr>
              <a:buSzPct val="167000"/>
              <a:buFontTx/>
              <a:buNone/>
            </a:pPr>
            <a:endParaRPr lang="en-US" smtClean="0">
              <a:solidFill>
                <a:srgbClr val="00387E"/>
              </a:solidFill>
              <a:latin typeface="Trebuchet MS" pitchFamily="34" charset="0"/>
              <a:cs typeface="Arial" charset="0"/>
              <a:sym typeface="Trebuchet MS" pitchFamily="34" charset="0"/>
            </a:endParaRPr>
          </a:p>
          <a:p>
            <a:pPr algn="ct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a:t>
            </a:r>
            <a:r>
              <a:rPr lang="en-US" sz="4000" b="1" smtClean="0">
                <a:solidFill>
                  <a:srgbClr val="00387E"/>
                </a:solidFill>
                <a:latin typeface="Trebuchet MS" pitchFamily="34" charset="0"/>
                <a:cs typeface="Arial" charset="0"/>
                <a:sym typeface="Trebuchet MS" pitchFamily="34" charset="0"/>
              </a:rPr>
              <a:t>communication</a:t>
            </a:r>
            <a:endParaRPr lang="en-US" sz="4000" smtClean="0">
              <a:solidFill>
                <a:srgbClr val="00387E"/>
              </a:solidFill>
              <a:latin typeface="Trebuchet MS" pitchFamily="34" charset="0"/>
              <a:cs typeface="Arial" charset="0"/>
              <a:sym typeface="Trebuchet MS" pitchFamily="34" charset="0"/>
            </a:endParaRPr>
          </a:p>
          <a:p>
            <a:pPr algn="ctr" eaLnBrk="1" hangingPunct="1">
              <a:spcBef>
                <a:spcPct val="0"/>
              </a:spcBef>
              <a:buClr>
                <a:srgbClr val="00387E"/>
              </a:buClr>
              <a:buSzPct val="167000"/>
              <a:buFontTx/>
              <a:buNone/>
            </a:pPr>
            <a:endParaRPr lang="en-US" smtClean="0">
              <a:solidFill>
                <a:srgbClr val="00387E"/>
              </a:solidFill>
              <a:latin typeface="Trebuchet MS" pitchFamily="34" charset="0"/>
              <a:cs typeface="Arial" charset="0"/>
              <a:sym typeface="Trebuchet MS" pitchFamily="34" charset="0"/>
            </a:endParaRPr>
          </a:p>
          <a:p>
            <a:pPr algn="ct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NOT</a:t>
            </a:r>
          </a:p>
          <a:p>
            <a:pPr algn="ct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algn="ctr" eaLnBrk="1" hangingPunct="1">
              <a:spcBef>
                <a:spcPct val="0"/>
              </a:spcBef>
              <a:buClr>
                <a:srgbClr val="00387E"/>
              </a:buClr>
              <a:buSzPct val="167000"/>
              <a:buFontTx/>
              <a:buNone/>
            </a:pPr>
            <a:r>
              <a:rPr lang="en-US" b="1" smtClean="0">
                <a:solidFill>
                  <a:srgbClr val="00387E"/>
                </a:solidFill>
                <a:latin typeface="Trebuchet MS" pitchFamily="34" charset="0"/>
                <a:cs typeface="Arial" charset="0"/>
                <a:sym typeface="Trebuchet MS" pitchFamily="34" charset="0"/>
              </a:rPr>
              <a:t>technology</a:t>
            </a:r>
          </a:p>
        </p:txBody>
      </p:sp>
      <p:sp>
        <p:nvSpPr>
          <p:cNvPr id="34818"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AAC Evaluation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Text Placeholder 1"/>
          <p:cNvSpPr txBox="1">
            <a:spLocks noGrp="1"/>
          </p:cNvSpPr>
          <p:nvPr>
            <p:ph type="body" idx="1"/>
          </p:nvPr>
        </p:nvSpPr>
        <p:spPr>
          <a:xfrm>
            <a:off x="457200" y="1658938"/>
            <a:ext cx="8229600" cy="4840287"/>
          </a:xfrm>
        </p:spPr>
        <p:txBody>
          <a:bodyPr/>
          <a:lstStyle/>
          <a:p>
            <a:pPr eaLnBrk="1" hangingPunct="1">
              <a:lnSpc>
                <a:spcPct val="80000"/>
              </a:lnSpc>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Candidacy Model –(1970s – 1980s)</a:t>
            </a:r>
          </a:p>
          <a:p>
            <a:pPr lvl="1" eaLnBrk="1" hangingPunct="1">
              <a:lnSpc>
                <a:spcPct val="80000"/>
              </a:lnSpc>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An eligibility model</a:t>
            </a:r>
          </a:p>
          <a:p>
            <a:pPr lvl="1" eaLnBrk="1" hangingPunct="1">
              <a:lnSpc>
                <a:spcPct val="80000"/>
              </a:lnSpc>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“too something” to qualify for AAC services.</a:t>
            </a:r>
          </a:p>
          <a:p>
            <a:pPr lvl="1" eaLnBrk="1" hangingPunct="1">
              <a:lnSpc>
                <a:spcPct val="80000"/>
              </a:lnSpc>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“too many” of some skills.</a:t>
            </a:r>
          </a:p>
          <a:p>
            <a:pPr lvl="1" eaLnBrk="1" hangingPunct="1">
              <a:lnSpc>
                <a:spcPct val="80000"/>
              </a:lnSpc>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“not ready for” criteria (prerequisite skills).</a:t>
            </a:r>
          </a:p>
          <a:p>
            <a:pPr lvl="1" eaLnBrk="1" hangingPunct="1">
              <a:lnSpc>
                <a:spcPct val="80000"/>
              </a:lnSpc>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Insufficient discrepancy between cognitive and language/communication</a:t>
            </a:r>
          </a:p>
          <a:p>
            <a:pPr eaLnBrk="1" hangingPunct="1">
              <a:lnSpc>
                <a:spcPct val="80000"/>
              </a:lnSpc>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functioning on formal tests. </a:t>
            </a:r>
          </a:p>
          <a:p>
            <a:pPr eaLnBrk="1" hangingPunct="1">
              <a:lnSpc>
                <a:spcPct val="80000"/>
              </a:lnSpc>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NONE OF THESE ELIGIBILITY CRITERIA IS SUPPORTED BY RESEARCH, AND NONE IS APPROPIATE TO APPLY FOR ACCESS TO AAC SERVICES.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35842"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u="sng" smtClean="0">
                <a:latin typeface="Trebuchet MS" pitchFamily="34" charset="0"/>
                <a:cs typeface="Arial" charset="0"/>
                <a:sym typeface="Trebuchet MS" pitchFamily="34" charset="0"/>
              </a:rPr>
              <a:t>MODELS OF AAC EVALUATION</a:t>
            </a:r>
            <a:endParaRPr lang="en-US" smtClean="0">
              <a:latin typeface="Trebuchet MS" pitchFamily="34" charset="0"/>
              <a:cs typeface="Arial" charset="0"/>
              <a:sym typeface="Trebuchet MS"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z="2800" dirty="0" smtClean="0">
                <a:solidFill>
                  <a:srgbClr val="00387E"/>
                </a:solidFill>
                <a:latin typeface="Trebuchet MS" pitchFamily="34" charset="0"/>
                <a:cs typeface="Arial" charset="0"/>
                <a:sym typeface="Trebuchet MS" pitchFamily="34" charset="0"/>
              </a:rPr>
              <a:t>Communication Needs Model (1980s – 1990s)</a:t>
            </a:r>
          </a:p>
          <a:p>
            <a:pPr eaLnBrk="1" hangingPunct="1">
              <a:spcBef>
                <a:spcPct val="0"/>
              </a:spcBef>
              <a:buClr>
                <a:srgbClr val="00387E"/>
              </a:buClr>
              <a:buSzPct val="167000"/>
              <a:buFontTx/>
              <a:buChar char="•"/>
            </a:pPr>
            <a:r>
              <a:rPr lang="en-US" sz="2800" dirty="0" smtClean="0">
                <a:solidFill>
                  <a:srgbClr val="00387E"/>
                </a:solidFill>
                <a:latin typeface="Trebuchet MS" pitchFamily="34" charset="0"/>
                <a:cs typeface="Arial" charset="0"/>
                <a:sym typeface="Trebuchet MS" pitchFamily="34" charset="0"/>
              </a:rPr>
              <a:t>Candidacy for AAC interventions based on an individual’s unmet communication needs.</a:t>
            </a:r>
          </a:p>
          <a:p>
            <a:pPr lvl="1" eaLnBrk="1" hangingPunct="1">
              <a:spcBef>
                <a:spcPts val="563"/>
              </a:spcBef>
              <a:buClr>
                <a:srgbClr val="00387E"/>
              </a:buClr>
              <a:buSzTx/>
              <a:buFont typeface="Courier New" pitchFamily="49" charset="0"/>
              <a:buChar char="o"/>
            </a:pPr>
            <a:r>
              <a:rPr lang="en-US" sz="2400" dirty="0" smtClean="0">
                <a:solidFill>
                  <a:srgbClr val="00387E"/>
                </a:solidFill>
                <a:latin typeface="Trebuchet MS" pitchFamily="34" charset="0"/>
                <a:cs typeface="Arial" charset="0"/>
                <a:sym typeface="Trebuchet MS" pitchFamily="34" charset="0"/>
              </a:rPr>
              <a:t>Process:</a:t>
            </a:r>
          </a:p>
          <a:p>
            <a:pPr lvl="2" eaLnBrk="1" hangingPunct="1">
              <a:spcBef>
                <a:spcPts val="475"/>
              </a:spcBef>
              <a:buClr>
                <a:srgbClr val="00387E"/>
              </a:buClr>
              <a:buSzTx/>
              <a:buFont typeface="Wingdings" pitchFamily="2" charset="2"/>
              <a:buChar char="§"/>
            </a:pPr>
            <a:r>
              <a:rPr lang="en-US" sz="2000" dirty="0" smtClean="0">
                <a:solidFill>
                  <a:srgbClr val="00387E"/>
                </a:solidFill>
                <a:latin typeface="Trebuchet MS" pitchFamily="34" charset="0"/>
                <a:cs typeface="Arial" charset="0"/>
                <a:sym typeface="Trebuchet MS" pitchFamily="34" charset="0"/>
              </a:rPr>
              <a:t>Document the communication needs.</a:t>
            </a:r>
          </a:p>
          <a:p>
            <a:pPr lvl="2" eaLnBrk="1" hangingPunct="1">
              <a:spcBef>
                <a:spcPts val="475"/>
              </a:spcBef>
              <a:buClr>
                <a:srgbClr val="00387E"/>
              </a:buClr>
              <a:buSzTx/>
              <a:buFont typeface="Wingdings" pitchFamily="2" charset="2"/>
              <a:buChar char="§"/>
            </a:pPr>
            <a:r>
              <a:rPr lang="en-US" sz="2000" dirty="0" smtClean="0">
                <a:solidFill>
                  <a:srgbClr val="00387E"/>
                </a:solidFill>
                <a:latin typeface="Trebuchet MS" pitchFamily="34" charset="0"/>
                <a:cs typeface="Arial" charset="0"/>
                <a:sym typeface="Trebuchet MS" pitchFamily="34" charset="0"/>
              </a:rPr>
              <a:t>Determine how many of these needs are met through current system.</a:t>
            </a:r>
          </a:p>
          <a:p>
            <a:pPr lvl="2" eaLnBrk="1" hangingPunct="1">
              <a:spcBef>
                <a:spcPts val="475"/>
              </a:spcBef>
              <a:buClr>
                <a:srgbClr val="00387E"/>
              </a:buClr>
              <a:buSzTx/>
              <a:buFont typeface="Wingdings" pitchFamily="2" charset="2"/>
              <a:buChar char="§"/>
            </a:pPr>
            <a:r>
              <a:rPr lang="en-US" sz="2000" dirty="0" smtClean="0">
                <a:solidFill>
                  <a:srgbClr val="00387E"/>
                </a:solidFill>
                <a:latin typeface="Trebuchet MS" pitchFamily="34" charset="0"/>
                <a:cs typeface="Arial" charset="0"/>
                <a:sym typeface="Trebuchet MS" pitchFamily="34" charset="0"/>
              </a:rPr>
              <a:t>Design AAC intervention to meet needs that are not being met.</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p:txBody>
      </p:sp>
      <p:sp>
        <p:nvSpPr>
          <p:cNvPr id="36866"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MODELS OF AAC EVALUATION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Participation Model – (2000s)</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Process for conducting AAC assessment and designing intervention based on the functional participation requirements of peers without disabilities of the same age as the person who uses AAC.</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37890"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MODELS OF AAC EVALUATION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Text Placeholder 1"/>
          <p:cNvSpPr txBox="1">
            <a:spLocks noGrp="1"/>
          </p:cNvSpPr>
          <p:nvPr>
            <p:ph type="body" idx="1"/>
          </p:nvPr>
        </p:nvSpPr>
        <p:spPr>
          <a:xfrm>
            <a:off x="457200" y="1658938"/>
            <a:ext cx="8229600" cy="4840287"/>
          </a:xfrm>
        </p:spPr>
        <p:txBody>
          <a:bodyPr/>
          <a:lstStyle/>
          <a:p>
            <a:pPr lvl="2" eaLnBrk="1" hangingPunct="1">
              <a:spcBef>
                <a:spcPts val="475"/>
              </a:spcBef>
              <a:buClr>
                <a:srgbClr val="00387E"/>
              </a:buClr>
              <a:buSzTx/>
              <a:buFontTx/>
              <a:buNone/>
            </a:pPr>
            <a:r>
              <a:rPr lang="en-US" smtClean="0">
                <a:solidFill>
                  <a:srgbClr val="00387E"/>
                </a:solidFill>
                <a:latin typeface="Trebuchet MS" pitchFamily="34" charset="0"/>
                <a:cs typeface="Arial" charset="0"/>
                <a:sym typeface="Trebuchet MS" pitchFamily="34" charset="0"/>
              </a:rPr>
              <a:t>Phase I: Initial Assessment for Today – </a:t>
            </a:r>
          </a:p>
          <a:p>
            <a:pPr lvl="2" eaLnBrk="1" hangingPunct="1">
              <a:spcBef>
                <a:spcPts val="475"/>
              </a:spcBef>
              <a:buClr>
                <a:srgbClr val="00387E"/>
              </a:buClr>
              <a:buSzTx/>
              <a:buFont typeface="Wingdings" pitchFamily="2" charset="2"/>
              <a:buChar char="§"/>
            </a:pPr>
            <a:endParaRPr lang="en-US" smtClean="0">
              <a:solidFill>
                <a:srgbClr val="00387E"/>
              </a:solidFill>
              <a:latin typeface="Trebuchet MS" pitchFamily="34" charset="0"/>
              <a:cs typeface="Arial" charset="0"/>
              <a:sym typeface="Trebuchet MS" pitchFamily="34" charset="0"/>
            </a:endParaRP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Supports immediate communication interaction so that communication can begin.</a:t>
            </a: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Assess current communication needs. </a:t>
            </a: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Assess physical, cognitive, language, and sensory capabilities. </a:t>
            </a: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Match today’s needs and capabilities.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38914"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PHASES OF EVALUATION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Text Placeholder 1"/>
          <p:cNvSpPr txBox="1">
            <a:spLocks noGrp="1"/>
          </p:cNvSpPr>
          <p:nvPr>
            <p:ph type="body" idx="1"/>
          </p:nvPr>
        </p:nvSpPr>
        <p:spPr>
          <a:xfrm>
            <a:off x="457200" y="1658938"/>
            <a:ext cx="8229600" cy="4840287"/>
          </a:xfrm>
        </p:spPr>
        <p:txBody>
          <a:bodyPr/>
          <a:lstStyle/>
          <a:p>
            <a:pPr lvl="2" eaLnBrk="1" hangingPunct="1">
              <a:spcBef>
                <a:spcPts val="475"/>
              </a:spcBef>
              <a:buClr>
                <a:srgbClr val="00387E"/>
              </a:buClr>
              <a:buSzTx/>
              <a:buFontTx/>
              <a:buNone/>
            </a:pPr>
            <a:r>
              <a:rPr lang="en-US" smtClean="0">
                <a:solidFill>
                  <a:srgbClr val="00387E"/>
                </a:solidFill>
                <a:latin typeface="Trebuchet MS" pitchFamily="34" charset="0"/>
                <a:cs typeface="Arial" charset="0"/>
                <a:sym typeface="Trebuchet MS" pitchFamily="34" charset="0"/>
              </a:rPr>
              <a:t>Phase II:  Detailed Assessment for Tomorrow – </a:t>
            </a:r>
          </a:p>
          <a:p>
            <a:pPr lvl="2" eaLnBrk="1" hangingPunct="1">
              <a:spcBef>
                <a:spcPts val="475"/>
              </a:spcBef>
              <a:buClr>
                <a:srgbClr val="00387E"/>
              </a:buClr>
              <a:buSzTx/>
              <a:buFontTx/>
              <a:buNone/>
            </a:pPr>
            <a:endParaRPr lang="en-US" smtClean="0">
              <a:solidFill>
                <a:srgbClr val="00387E"/>
              </a:solidFill>
              <a:latin typeface="Trebuchet MS" pitchFamily="34" charset="0"/>
              <a:cs typeface="Arial" charset="0"/>
              <a:sym typeface="Trebuchet MS" pitchFamily="34" charset="0"/>
            </a:endParaRP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Develop a communication system that will support the individual in a variety of environments beyond the familiar ones.</a:t>
            </a: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Requires careful assessment of the individual’s expected participation patterns.  </a:t>
            </a: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Match the participation requirements of each setting.</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39938"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PHASES OF EVALUATION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Shape 47"/>
          <p:cNvSpPr txBox="1">
            <a:spLocks noGrp="1"/>
          </p:cNvSpPr>
          <p:nvPr>
            <p:ph type="body" idx="1"/>
          </p:nvPr>
        </p:nvSpPr>
        <p:spPr>
          <a:xfrm>
            <a:off x="457200" y="1658938"/>
            <a:ext cx="8229600" cy="5602287"/>
          </a:xfrm>
        </p:spPr>
        <p:txBody>
          <a:bodyPr>
            <a:spAutoFit/>
          </a:bodyPr>
          <a:lstStyle/>
          <a:p>
            <a:pPr eaLnBrk="1" hangingPunct="1">
              <a:spcBef>
                <a:spcPct val="0"/>
              </a:spcBef>
              <a:buClr>
                <a:srgbClr val="00387E"/>
              </a:buClr>
              <a:buSzPct val="167000"/>
              <a:buFont typeface="Wingdings" pitchFamily="2" charset="2"/>
              <a:buChar char="v"/>
            </a:pPr>
            <a:r>
              <a:rPr lang="en-US" smtClean="0">
                <a:solidFill>
                  <a:srgbClr val="00387E"/>
                </a:solidFill>
                <a:latin typeface="Trebuchet MS" pitchFamily="34" charset="0"/>
                <a:cs typeface="Arial" charset="0"/>
                <a:sym typeface="Trebuchet MS" pitchFamily="34" charset="0"/>
              </a:rPr>
              <a:t> Legal Considerations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 typeface="Wingdings" pitchFamily="2" charset="2"/>
              <a:buChar char="v"/>
            </a:pPr>
            <a:r>
              <a:rPr lang="en-US" smtClean="0">
                <a:solidFill>
                  <a:srgbClr val="00387E"/>
                </a:solidFill>
                <a:latin typeface="Trebuchet MS" pitchFamily="34" charset="0"/>
                <a:cs typeface="Arial" charset="0"/>
                <a:sym typeface="Trebuchet MS" pitchFamily="34" charset="0"/>
              </a:rPr>
              <a:t> AAC Evaluations </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 typeface="Wingdings" pitchFamily="2" charset="2"/>
              <a:buChar char="v"/>
            </a:pPr>
            <a:r>
              <a:rPr lang="en-US" smtClean="0">
                <a:solidFill>
                  <a:srgbClr val="00387E"/>
                </a:solidFill>
                <a:latin typeface="Trebuchet MS" pitchFamily="34" charset="0"/>
                <a:cs typeface="Arial" charset="0"/>
                <a:sym typeface="Trebuchet MS" pitchFamily="34" charset="0"/>
              </a:rPr>
              <a:t> AAC Implementation Strategies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 typeface="Wingdings" pitchFamily="2" charset="2"/>
              <a:buChar char="v"/>
            </a:pPr>
            <a:r>
              <a:rPr lang="en-US" smtClean="0">
                <a:solidFill>
                  <a:srgbClr val="00387E"/>
                </a:solidFill>
                <a:latin typeface="Trebuchet MS" pitchFamily="34" charset="0"/>
                <a:cs typeface="Arial" charset="0"/>
                <a:sym typeface="Trebuchet MS" pitchFamily="34" charset="0"/>
              </a:rPr>
              <a:t> AAC Devices and Features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 typeface="Wingdings" pitchFamily="2" charset="2"/>
              <a:buChar char="v"/>
            </a:pPr>
            <a:r>
              <a:rPr lang="en-US" smtClean="0">
                <a:solidFill>
                  <a:srgbClr val="00387E"/>
                </a:solidFill>
                <a:latin typeface="Trebuchet MS" pitchFamily="34" charset="0"/>
                <a:cs typeface="Arial" charset="0"/>
                <a:sym typeface="Trebuchet MS" pitchFamily="34" charset="0"/>
              </a:rPr>
              <a:t> Online Resources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11266" name="Shape 48"/>
          <p:cNvSpPr txBox="1">
            <a:spLocks noGrp="1"/>
          </p:cNvSpPr>
          <p:nvPr>
            <p:ph type="title"/>
          </p:nvPr>
        </p:nvSpPr>
        <p:spPr>
          <a:xfrm>
            <a:off x="457200" y="800100"/>
            <a:ext cx="8229600" cy="80010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Todays Goals	</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Text Placeholder 1"/>
          <p:cNvSpPr txBox="1">
            <a:spLocks noGrp="1"/>
          </p:cNvSpPr>
          <p:nvPr>
            <p:ph type="body" idx="1"/>
          </p:nvPr>
        </p:nvSpPr>
        <p:spPr>
          <a:xfrm>
            <a:off x="457200" y="1658938"/>
            <a:ext cx="8229600" cy="4840287"/>
          </a:xfrm>
        </p:spPr>
        <p:txBody>
          <a:bodyPr/>
          <a:lstStyle/>
          <a:p>
            <a:pPr lvl="2" eaLnBrk="1" hangingPunct="1">
              <a:spcBef>
                <a:spcPts val="475"/>
              </a:spcBef>
              <a:buClr>
                <a:srgbClr val="00387E"/>
              </a:buClr>
              <a:buSzTx/>
              <a:buFontTx/>
              <a:buNone/>
            </a:pPr>
            <a:r>
              <a:rPr lang="en-US" smtClean="0">
                <a:solidFill>
                  <a:srgbClr val="00387E"/>
                </a:solidFill>
                <a:latin typeface="Trebuchet MS" pitchFamily="34" charset="0"/>
                <a:cs typeface="Arial" charset="0"/>
                <a:sym typeface="Trebuchet MS" pitchFamily="34" charset="0"/>
              </a:rPr>
              <a:t>Phase III:  Follow-up Assessment – </a:t>
            </a:r>
          </a:p>
          <a:p>
            <a:pPr lvl="2" eaLnBrk="1" hangingPunct="1">
              <a:spcBef>
                <a:spcPts val="475"/>
              </a:spcBef>
              <a:buClr>
                <a:srgbClr val="00387E"/>
              </a:buClr>
              <a:buSzTx/>
              <a:buFontTx/>
              <a:buNone/>
            </a:pPr>
            <a:endParaRPr lang="en-US" smtClean="0">
              <a:solidFill>
                <a:srgbClr val="00387E"/>
              </a:solidFill>
              <a:latin typeface="Trebuchet MS" pitchFamily="34" charset="0"/>
              <a:cs typeface="Arial" charset="0"/>
              <a:sym typeface="Trebuchet MS" pitchFamily="34" charset="0"/>
            </a:endParaRP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Maintaining AAC system that meets the changing capabilities and lifestyles</a:t>
            </a: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Periodically examine communication equipment</a:t>
            </a: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Assess needs and abilities of communication partners</a:t>
            </a: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Reassess the capabilities of the AAC user</a:t>
            </a:r>
          </a:p>
          <a:p>
            <a:pPr lvl="2" eaLnBrk="1" hangingPunct="1">
              <a:spcBef>
                <a:spcPts val="475"/>
              </a:spcBef>
              <a:buClr>
                <a:srgbClr val="00387E"/>
              </a:buClr>
              <a:buSzTx/>
              <a:buFont typeface="Wingdings" pitchFamily="2" charset="2"/>
              <a:buChar char="§"/>
            </a:pPr>
            <a:r>
              <a:rPr lang="en-US" smtClean="0">
                <a:solidFill>
                  <a:srgbClr val="00387E"/>
                </a:solidFill>
                <a:latin typeface="Trebuchet MS" pitchFamily="34" charset="0"/>
                <a:cs typeface="Arial" charset="0"/>
                <a:sym typeface="Trebuchet MS" pitchFamily="34" charset="0"/>
              </a:rPr>
              <a:t>Vital and frequent phase for degenerative illness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40962"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PHASES OF EVALUATION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Text Placeholder 1"/>
          <p:cNvSpPr txBox="1">
            <a:spLocks noGrp="1"/>
          </p:cNvSpPr>
          <p:nvPr>
            <p:ph type="body" idx="1"/>
          </p:nvPr>
        </p:nvSpPr>
        <p:spPr>
          <a:xfrm>
            <a:off x="457200" y="1658938"/>
            <a:ext cx="8229600" cy="4840287"/>
          </a:xfrm>
        </p:spPr>
        <p:txBody>
          <a:bodyPr/>
          <a:lstStyle/>
          <a:p>
            <a:pPr eaLnBrk="1" hangingPunct="1">
              <a:lnSpc>
                <a:spcPct val="90000"/>
              </a:lnSpc>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To facilitate the most effective communication possible across a variety of communication environments.</a:t>
            </a:r>
          </a:p>
          <a:p>
            <a:pPr eaLnBrk="1" hangingPunct="1">
              <a:lnSpc>
                <a:spcPct val="90000"/>
              </a:lnSpc>
              <a:spcBef>
                <a:spcPct val="0"/>
              </a:spcBef>
              <a:buClr>
                <a:srgbClr val="00387E"/>
              </a:buClr>
              <a:buSzPct val="167000"/>
              <a:buFontTx/>
              <a:buNone/>
            </a:pPr>
            <a:endParaRPr lang="en-US" sz="2400" smtClean="0">
              <a:solidFill>
                <a:srgbClr val="00387E"/>
              </a:solidFill>
              <a:latin typeface="Trebuchet MS" pitchFamily="34" charset="0"/>
              <a:cs typeface="Arial" charset="0"/>
              <a:sym typeface="Trebuchet MS" pitchFamily="34" charset="0"/>
            </a:endParaRPr>
          </a:p>
          <a:p>
            <a:pPr eaLnBrk="1" hangingPunct="1">
              <a:lnSpc>
                <a:spcPct val="90000"/>
              </a:lnSpc>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By making informed decisions about:</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The adequacy of the current communication system</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The individual’s current and future communication needs.</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The AAC techniques that appear to be most appropriate.</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How to provide instruction regarding the use of these techniques.</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How to evaluate the outcomes.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41986"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GOAL OF AAC EVALUATION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Primary purpose is to gather enough information in order to determine certain capabilities and functions for an AAC system or device.</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Extensive information is not necessary in gathering preliminary information about cognitive and language skills.</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Zero Rejection Policy!</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43010"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AAC EVALUATION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Text Placeholder 1"/>
          <p:cNvSpPr txBox="1">
            <a:spLocks noGrp="1"/>
          </p:cNvSpPr>
          <p:nvPr>
            <p:ph type="body" idx="1"/>
          </p:nvPr>
        </p:nvSpPr>
        <p:spPr>
          <a:xfrm>
            <a:off x="457200" y="1658938"/>
            <a:ext cx="8229600" cy="4840287"/>
          </a:xfrm>
        </p:spPr>
        <p:txBody>
          <a:bodyPr/>
          <a:lstStyle/>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Focus is not on diagnosing a disorder.  It is usually very clear that the student has some type of disorder.</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Focus is on considering how the student might use AAC to enhance his/her daily life communication.</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When conducting an AAC assessment, we systematically search for the student’s strengths, with a very practical focus on how those strengths can be used to help the person communicate.</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44034"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AAC EVALUATION BASICS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Traditional speech/language evaluation focus is on describing the nature and extent of the communication disability, estimating prognosis, designing an initial framework for intervention.</a:t>
            </a:r>
          </a:p>
          <a:p>
            <a:pPr eaLnBrk="1" hangingPunct="1">
              <a:spcBef>
                <a:spcPct val="0"/>
              </a:spcBef>
              <a:buClr>
                <a:srgbClr val="00387E"/>
              </a:buClr>
              <a:buSzPct val="167000"/>
              <a:buFontTx/>
              <a:buChar char="•"/>
            </a:pPr>
            <a:endParaRPr lang="en-US" sz="240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AAC assessment assumes that the communication is chronic and that natural language is not likely to occur.  Therefore, the focus on the assessment shifts to designing an AAC system that will provide for the highest level of generative communication that can be achieved.</a:t>
            </a:r>
          </a:p>
        </p:txBody>
      </p:sp>
      <p:sp>
        <p:nvSpPr>
          <p:cNvPr id="45058"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SPEECH/LAGUAGE AND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AAC EVALUATIONS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None/>
            </a:pPr>
            <a:r>
              <a:rPr lang="en-US" sz="2400" b="1" smtClean="0">
                <a:solidFill>
                  <a:srgbClr val="00387E"/>
                </a:solidFill>
                <a:latin typeface="Trebuchet MS" pitchFamily="34" charset="0"/>
                <a:cs typeface="Arial" charset="0"/>
                <a:sym typeface="Trebuchet MS" pitchFamily="34" charset="0"/>
              </a:rPr>
              <a:t>     Evidenced Based Practice</a:t>
            </a:r>
          </a:p>
          <a:p>
            <a:pPr lvl="1" eaLnBrk="1" hangingPunct="1">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Knowledge about best practices</a:t>
            </a:r>
          </a:p>
          <a:p>
            <a:pPr lvl="1" eaLnBrk="1" hangingPunct="1">
              <a:spcBef>
                <a:spcPts val="563"/>
              </a:spcBef>
              <a:buClr>
                <a:srgbClr val="00387E"/>
              </a:buClr>
              <a:buSzTx/>
              <a:buFont typeface="Courier New" pitchFamily="49" charset="0"/>
              <a:buChar char="o"/>
            </a:pPr>
            <a:endParaRPr lang="en-US" sz="2400" b="1" smtClean="0">
              <a:solidFill>
                <a:srgbClr val="00387E"/>
              </a:solidFill>
              <a:latin typeface="Trebuchet MS" pitchFamily="34" charset="0"/>
              <a:cs typeface="Arial" charset="0"/>
              <a:sym typeface="Trebuchet MS" pitchFamily="34" charset="0"/>
            </a:endParaRPr>
          </a:p>
          <a:p>
            <a:pPr lvl="1" eaLnBrk="1" hangingPunct="1">
              <a:spcBef>
                <a:spcPts val="563"/>
              </a:spcBef>
              <a:buClr>
                <a:srgbClr val="00387E"/>
              </a:buClr>
              <a:buSzTx/>
              <a:buFontTx/>
              <a:buNone/>
            </a:pPr>
            <a:r>
              <a:rPr lang="en-US" sz="2400" b="1" smtClean="0">
                <a:solidFill>
                  <a:srgbClr val="00387E"/>
                </a:solidFill>
                <a:latin typeface="Trebuchet MS" pitchFamily="34" charset="0"/>
                <a:cs typeface="Arial" charset="0"/>
                <a:sym typeface="Trebuchet MS" pitchFamily="34" charset="0"/>
              </a:rPr>
              <a:t>Knowledge about the student – Identification of the</a:t>
            </a:r>
          </a:p>
          <a:p>
            <a:pPr lvl="1" eaLnBrk="1" hangingPunct="1">
              <a:spcBef>
                <a:spcPts val="563"/>
              </a:spcBef>
              <a:buClr>
                <a:srgbClr val="00387E"/>
              </a:buClr>
              <a:buSzTx/>
              <a:buFontTx/>
              <a:buNone/>
            </a:pPr>
            <a:r>
              <a:rPr lang="en-US" sz="2400" b="1" smtClean="0">
                <a:solidFill>
                  <a:srgbClr val="00387E"/>
                </a:solidFill>
                <a:latin typeface="Trebuchet MS" pitchFamily="34" charset="0"/>
                <a:cs typeface="Arial" charset="0"/>
                <a:sym typeface="Trebuchet MS" pitchFamily="34" charset="0"/>
              </a:rPr>
              <a:t>individual’s abilities, needs and expectations.</a:t>
            </a:r>
          </a:p>
          <a:p>
            <a:pPr lvl="1" eaLnBrk="1" hangingPunct="1">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Assessment process</a:t>
            </a:r>
          </a:p>
          <a:p>
            <a:pPr lvl="1" eaLnBrk="1" hangingPunct="1">
              <a:spcBef>
                <a:spcPts val="563"/>
              </a:spcBef>
              <a:buClr>
                <a:srgbClr val="00387E"/>
              </a:buClr>
              <a:buSzTx/>
              <a:buFont typeface="Courier New" pitchFamily="49" charset="0"/>
              <a:buChar char="o"/>
            </a:pPr>
            <a:endParaRPr lang="en-US" sz="2400" smtClean="0">
              <a:solidFill>
                <a:srgbClr val="00387E"/>
              </a:solidFill>
              <a:latin typeface="Trebuchet MS" pitchFamily="34" charset="0"/>
              <a:cs typeface="Arial" charset="0"/>
              <a:sym typeface="Trebuchet MS" pitchFamily="34" charset="0"/>
            </a:endParaRPr>
          </a:p>
          <a:p>
            <a:pPr lvl="1" eaLnBrk="1" hangingPunct="1">
              <a:spcBef>
                <a:spcPts val="563"/>
              </a:spcBef>
              <a:buClr>
                <a:srgbClr val="00387E"/>
              </a:buClr>
              <a:buSzTx/>
              <a:buFontTx/>
              <a:buNone/>
            </a:pPr>
            <a:r>
              <a:rPr lang="en-US" sz="2400" b="1" smtClean="0">
                <a:solidFill>
                  <a:srgbClr val="00387E"/>
                </a:solidFill>
                <a:latin typeface="Trebuchet MS" pitchFamily="34" charset="0"/>
                <a:cs typeface="Arial" charset="0"/>
                <a:sym typeface="Trebuchet MS" pitchFamily="34" charset="0"/>
              </a:rPr>
              <a:t>Knowledge about devices, technology and systems</a:t>
            </a:r>
          </a:p>
          <a:p>
            <a:pPr lvl="1" eaLnBrk="1" hangingPunct="1">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Gathering information about technology and  remaining current</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46082"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THREE TYPES OF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REQUIRED INFORMATION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None/>
            </a:pPr>
            <a:r>
              <a:rPr lang="en-US" sz="2800" smtClean="0">
                <a:solidFill>
                  <a:srgbClr val="00387E"/>
                </a:solidFill>
                <a:latin typeface="Trebuchet MS" pitchFamily="34" charset="0"/>
                <a:cs typeface="Arial" charset="0"/>
                <a:sym typeface="Trebuchet MS" pitchFamily="34" charset="0"/>
              </a:rPr>
              <a:t>Then,</a:t>
            </a:r>
          </a:p>
          <a:p>
            <a:pPr lvl="1" eaLnBrk="1" hangingPunct="1">
              <a:spcBef>
                <a:spcPts val="563"/>
              </a:spcBef>
              <a:buClr>
                <a:srgbClr val="00387E"/>
              </a:buClr>
              <a:buSzTx/>
              <a:buFontTx/>
              <a:buNone/>
            </a:pPr>
            <a:r>
              <a:rPr lang="en-US" sz="2400" b="1" smtClean="0">
                <a:solidFill>
                  <a:srgbClr val="00387E"/>
                </a:solidFill>
                <a:latin typeface="Trebuchet MS" pitchFamily="34" charset="0"/>
                <a:cs typeface="Arial" charset="0"/>
                <a:sym typeface="Trebuchet MS" pitchFamily="34" charset="0"/>
              </a:rPr>
              <a:t>	Match the individual’s abilities, needs and expectations to AAC device features and strategies.  Assess AAC Features and Strategies Through Trial Periods and Mock-ups</a:t>
            </a:r>
          </a:p>
          <a:p>
            <a:pPr lvl="2" eaLnBrk="1" hangingPunct="1">
              <a:spcBef>
                <a:spcPts val="475"/>
              </a:spcBef>
              <a:buClr>
                <a:srgbClr val="00387E"/>
              </a:buClr>
              <a:buSzTx/>
              <a:buFont typeface="Wingdings" pitchFamily="2" charset="2"/>
              <a:buChar char="§"/>
            </a:pPr>
            <a:r>
              <a:rPr lang="en-US" sz="2000" b="1" smtClean="0">
                <a:solidFill>
                  <a:srgbClr val="00387E"/>
                </a:solidFill>
                <a:latin typeface="Trebuchet MS" pitchFamily="34" charset="0"/>
                <a:cs typeface="Arial" charset="0"/>
                <a:sym typeface="Trebuchet MS" pitchFamily="34" charset="0"/>
              </a:rPr>
              <a:t>Revise and refine feature match decisions</a:t>
            </a:r>
          </a:p>
          <a:p>
            <a:pPr lvl="2" eaLnBrk="1" hangingPunct="1">
              <a:spcBef>
                <a:spcPts val="475"/>
              </a:spcBef>
              <a:buClr>
                <a:srgbClr val="00387E"/>
              </a:buClr>
              <a:buSzTx/>
              <a:buFont typeface="Wingdings" pitchFamily="2" charset="2"/>
              <a:buChar char="§"/>
            </a:pPr>
            <a:r>
              <a:rPr lang="en-US" sz="2000" b="1" smtClean="0">
                <a:solidFill>
                  <a:srgbClr val="00387E"/>
                </a:solidFill>
                <a:latin typeface="Trebuchet MS" pitchFamily="34" charset="0"/>
                <a:cs typeface="Arial" charset="0"/>
                <a:sym typeface="Trebuchet MS" pitchFamily="34" charset="0"/>
              </a:rPr>
              <a:t>Address environmental issues</a:t>
            </a:r>
          </a:p>
          <a:p>
            <a:pPr lvl="2" eaLnBrk="1" hangingPunct="1">
              <a:spcBef>
                <a:spcPts val="475"/>
              </a:spcBef>
              <a:buClr>
                <a:srgbClr val="00387E"/>
              </a:buClr>
              <a:buSzTx/>
              <a:buFont typeface="Wingdings" pitchFamily="2" charset="2"/>
              <a:buChar char="§"/>
            </a:pPr>
            <a:r>
              <a:rPr lang="en-US" sz="2000" b="1" smtClean="0">
                <a:solidFill>
                  <a:srgbClr val="00387E"/>
                </a:solidFill>
                <a:latin typeface="Trebuchet MS" pitchFamily="34" charset="0"/>
                <a:cs typeface="Arial" charset="0"/>
                <a:sym typeface="Trebuchet MS" pitchFamily="34" charset="0"/>
              </a:rPr>
              <a:t>Reach team consensus</a:t>
            </a:r>
          </a:p>
          <a:p>
            <a:pPr lvl="1" eaLnBrk="1" hangingPunct="1">
              <a:spcBef>
                <a:spcPts val="563"/>
              </a:spcBef>
              <a:buClr>
                <a:srgbClr val="00387E"/>
              </a:buClr>
              <a:buSzTx/>
              <a:buFontTx/>
              <a:buNone/>
            </a:pPr>
            <a:r>
              <a:rPr lang="en-US" sz="2400" b="1" smtClean="0">
                <a:solidFill>
                  <a:srgbClr val="00387E"/>
                </a:solidFill>
                <a:latin typeface="Trebuchet MS" pitchFamily="34" charset="0"/>
                <a:cs typeface="Arial" charset="0"/>
                <a:sym typeface="Trebuchet MS" pitchFamily="34" charset="0"/>
              </a:rPr>
              <a:t>	Develop on-going implementation plan reflecting the individual’s abilities, needs and expectations.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47106"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FEATURE MATCH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Text Placeholder 1"/>
          <p:cNvSpPr txBox="1">
            <a:spLocks noGrp="1"/>
          </p:cNvSpPr>
          <p:nvPr>
            <p:ph type="body" idx="1"/>
          </p:nvPr>
        </p:nvSpPr>
        <p:spPr>
          <a:xfrm>
            <a:off x="457200" y="1658938"/>
            <a:ext cx="8229600" cy="4840287"/>
          </a:xfrm>
        </p:spPr>
        <p:txBody>
          <a:bodyPr/>
          <a:lstStyle/>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Communication Environments - “A student’s environment is the single most important factor in developing communication skills”;</a:t>
            </a:r>
          </a:p>
          <a:p>
            <a:pPr lvl="1" eaLnBrk="1" hangingPunct="1">
              <a:lnSpc>
                <a:spcPct val="90000"/>
              </a:lnSpc>
              <a:spcBef>
                <a:spcPts val="563"/>
              </a:spcBef>
              <a:buClr>
                <a:srgbClr val="00387E"/>
              </a:buClr>
              <a:buSzTx/>
              <a:buFont typeface="Courier New" pitchFamily="49" charset="0"/>
              <a:buChar char="o"/>
            </a:pPr>
            <a:r>
              <a:rPr lang="en-US" sz="2000" smtClean="0">
                <a:solidFill>
                  <a:srgbClr val="00387E"/>
                </a:solidFill>
                <a:latin typeface="Trebuchet MS" pitchFamily="34" charset="0"/>
                <a:cs typeface="Arial" charset="0"/>
                <a:sym typeface="Trebuchet MS" pitchFamily="34" charset="0"/>
              </a:rPr>
              <a:t>In which places does the student have to communicate?</a:t>
            </a:r>
          </a:p>
          <a:p>
            <a:pPr lvl="1" eaLnBrk="1" hangingPunct="1">
              <a:lnSpc>
                <a:spcPct val="90000"/>
              </a:lnSpc>
              <a:spcBef>
                <a:spcPts val="563"/>
              </a:spcBef>
              <a:buClr>
                <a:srgbClr val="00387E"/>
              </a:buClr>
              <a:buSzTx/>
              <a:buFont typeface="Courier New" pitchFamily="49" charset="0"/>
              <a:buChar char="o"/>
            </a:pPr>
            <a:r>
              <a:rPr lang="en-US" sz="2000" smtClean="0">
                <a:solidFill>
                  <a:srgbClr val="00387E"/>
                </a:solidFill>
                <a:latin typeface="Trebuchet MS" pitchFamily="34" charset="0"/>
                <a:cs typeface="Arial" charset="0"/>
                <a:sym typeface="Trebuchet MS" pitchFamily="34" charset="0"/>
              </a:rPr>
              <a:t>When does the student have to communicate?</a:t>
            </a:r>
          </a:p>
          <a:p>
            <a:pPr lvl="1" eaLnBrk="1" hangingPunct="1">
              <a:lnSpc>
                <a:spcPct val="90000"/>
              </a:lnSpc>
              <a:spcBef>
                <a:spcPts val="563"/>
              </a:spcBef>
              <a:buClr>
                <a:srgbClr val="00387E"/>
              </a:buClr>
              <a:buSzTx/>
              <a:buFont typeface="Courier New" pitchFamily="49" charset="0"/>
              <a:buChar char="o"/>
            </a:pPr>
            <a:r>
              <a:rPr lang="en-US" sz="2000" smtClean="0">
                <a:solidFill>
                  <a:srgbClr val="00387E"/>
                </a:solidFill>
                <a:latin typeface="Trebuchet MS" pitchFamily="34" charset="0"/>
                <a:cs typeface="Arial" charset="0"/>
                <a:sym typeface="Trebuchet MS" pitchFamily="34" charset="0"/>
              </a:rPr>
              <a:t>What might the student say in each setting?</a:t>
            </a:r>
          </a:p>
          <a:p>
            <a:pPr lvl="1" eaLnBrk="1" hangingPunct="1">
              <a:lnSpc>
                <a:spcPct val="90000"/>
              </a:lnSpc>
              <a:spcBef>
                <a:spcPts val="563"/>
              </a:spcBef>
              <a:buClr>
                <a:srgbClr val="00387E"/>
              </a:buClr>
              <a:buSzTx/>
              <a:buFont typeface="Courier New" pitchFamily="49" charset="0"/>
              <a:buChar char="o"/>
            </a:pPr>
            <a:r>
              <a:rPr lang="en-US" sz="2000" smtClean="0">
                <a:solidFill>
                  <a:srgbClr val="00387E"/>
                </a:solidFill>
                <a:latin typeface="Trebuchet MS" pitchFamily="34" charset="0"/>
                <a:cs typeface="Arial" charset="0"/>
                <a:sym typeface="Trebuchet MS" pitchFamily="34" charset="0"/>
              </a:rPr>
              <a:t>What type of AAC system would work best?</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Communication Partners</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Communication Skills</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Communication Needs</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Physical Skills</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Sensory Limitations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48130"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Begin with what you know:</a:t>
            </a:r>
            <a:br>
              <a:rPr lang="en-US" smtClean="0">
                <a:latin typeface="Trebuchet MS" pitchFamily="34" charset="0"/>
                <a:cs typeface="Arial" charset="0"/>
                <a:sym typeface="Trebuchet MS" pitchFamily="34" charset="0"/>
              </a:rPr>
            </a:br>
            <a:endParaRPr lang="en-US" smtClean="0">
              <a:latin typeface="Trebuchet MS" pitchFamily="34" charset="0"/>
              <a:cs typeface="Arial" charset="0"/>
              <a:sym typeface="Trebuchet MS"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None/>
            </a:pPr>
            <a:r>
              <a:rPr lang="en-US" sz="2800" smtClean="0">
                <a:solidFill>
                  <a:srgbClr val="00387E"/>
                </a:solidFill>
                <a:latin typeface="Trebuchet MS" pitchFamily="34" charset="0"/>
                <a:cs typeface="Arial" charset="0"/>
                <a:sym typeface="Trebuchet MS" pitchFamily="34" charset="0"/>
              </a:rPr>
              <a:t>AAC evaluation must:</a:t>
            </a:r>
          </a:p>
          <a:p>
            <a:pPr eaLnBrk="1" hangingPunct="1">
              <a:spcBef>
                <a:spcPct val="0"/>
              </a:spcBef>
              <a:buClr>
                <a:srgbClr val="00387E"/>
              </a:buClr>
              <a:buSzPct val="167000"/>
              <a:buFontTx/>
              <a:buNone/>
            </a:pPr>
            <a:endParaRPr lang="en-US" sz="280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Be transdisciplinary:  evaluate and observe with other team members so testing is not duplicated.</a:t>
            </a: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Focus on what the client can do, not what s/he can’t do.</a:t>
            </a: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Attempt to determine stimulability or potential for learning or using various AAC systems.</a:t>
            </a: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Use pre-evaluation questionnaires &amp; results from previous test to gain information.</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49154"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GUIDELINES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Overall – evaluate:</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The individual’s ability to use existing expressive communication modes.</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The individual’s current communication needs.</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The individual’s communication environments and routines within those environments.</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Communication partner characteristics.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50178"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SPECIFIC ASSESSMENT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Shape 53"/>
          <p:cNvSpPr txBox="1">
            <a:spLocks noGrp="1"/>
          </p:cNvSpPr>
          <p:nvPr>
            <p:ph type="body" idx="1"/>
          </p:nvPr>
        </p:nvSpPr>
        <p:spPr>
          <a:xfrm>
            <a:off x="457200" y="1658938"/>
            <a:ext cx="8229600" cy="4124325"/>
          </a:xfrm>
        </p:spPr>
        <p:txBody>
          <a:bodyPr>
            <a:spAutoFit/>
          </a:bodyPr>
          <a:lstStyle/>
          <a:p>
            <a:pPr marL="457200" indent="-431800"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Tech Act of 1988 - first formal, legal definition of assistive technology;  amended in 1994; </a:t>
            </a:r>
          </a:p>
          <a:p>
            <a:pPr marL="457200" indent="-431800"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1998 - repealed and replaced with the Assistive Technology Act of 1998 </a:t>
            </a:r>
          </a:p>
          <a:p>
            <a:pPr marL="457200" indent="-431800"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(AT Act).  The original definition of assistive technology has remained consistent.</a:t>
            </a:r>
          </a:p>
        </p:txBody>
      </p:sp>
      <p:sp>
        <p:nvSpPr>
          <p:cNvPr id="13314" name="Shape 54"/>
          <p:cNvSpPr txBox="1">
            <a:spLocks noGrp="1"/>
          </p:cNvSpPr>
          <p:nvPr>
            <p:ph type="title"/>
          </p:nvPr>
        </p:nvSpPr>
        <p:spPr>
          <a:xfrm>
            <a:off x="457200" y="184150"/>
            <a:ext cx="8229600" cy="14160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Definition of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Assistive Technology</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Physical Level</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Medical</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Fatigue</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Natural Speech</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Motor Capabilities – goal is to identify optimal seating and positioning and motor techniques for access.  </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Determine a motor response for accessing an AAC system</a:t>
            </a:r>
          </a:p>
        </p:txBody>
      </p:sp>
      <p:sp>
        <p:nvSpPr>
          <p:cNvPr id="51202"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SPECIFIC ASSESSMENT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b="1" smtClean="0">
                <a:solidFill>
                  <a:srgbClr val="00387E"/>
                </a:solidFill>
                <a:latin typeface="Trebuchet MS" pitchFamily="34" charset="0"/>
                <a:cs typeface="Arial" charset="0"/>
                <a:sym typeface="Trebuchet MS" pitchFamily="34" charset="0"/>
              </a:rPr>
              <a:t>Sensory/Perceptual</a:t>
            </a:r>
            <a:r>
              <a:rPr lang="en-US" smtClean="0">
                <a:solidFill>
                  <a:srgbClr val="00387E"/>
                </a:solidFill>
                <a:latin typeface="Trebuchet MS" pitchFamily="34" charset="0"/>
                <a:cs typeface="Arial" charset="0"/>
                <a:sym typeface="Trebuchet MS" pitchFamily="34" charset="0"/>
              </a:rPr>
              <a:t> – goal is to determine vision and hearing, as well as size, type, placement of symbols and language input and output options.</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 Visual</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 Auditory</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 Symbols</a:t>
            </a:r>
          </a:p>
        </p:txBody>
      </p:sp>
      <p:sp>
        <p:nvSpPr>
          <p:cNvPr id="52226"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SPECIFIC ASSESSMENT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Educational Perspective:</a:t>
            </a:r>
          </a:p>
          <a:p>
            <a:pPr eaLnBrk="1" hangingPunct="1">
              <a:spcBef>
                <a:spcPct val="0"/>
              </a:spcBef>
              <a:buClr>
                <a:srgbClr val="00387E"/>
              </a:buClr>
              <a:buSzPct val="167000"/>
              <a:buFontTx/>
              <a:buNone/>
            </a:pPr>
            <a:endParaRPr lang="en-US" smtClean="0">
              <a:solidFill>
                <a:srgbClr val="00387E"/>
              </a:solidFill>
              <a:latin typeface="Trebuchet MS" pitchFamily="34" charset="0"/>
              <a:cs typeface="Arial" charset="0"/>
              <a:sym typeface="Trebuchet MS" pitchFamily="34" charset="0"/>
            </a:endParaRP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Cognitive</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Language – Comprehension and Expression (semantics, syntax, morphology, pragmatics)</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Symbolic Comprehension and Expression</a:t>
            </a:r>
          </a:p>
          <a:p>
            <a:pPr lvl="1" eaLnBrk="1" hangingPunct="1">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Literacy Levels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53250"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SPECIFIC ASSESSMENT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Text Placeholder 1"/>
          <p:cNvSpPr txBox="1">
            <a:spLocks noGrp="1"/>
          </p:cNvSpPr>
          <p:nvPr>
            <p:ph type="body" idx="1"/>
          </p:nvPr>
        </p:nvSpPr>
        <p:spPr>
          <a:xfrm>
            <a:off x="457200" y="1658938"/>
            <a:ext cx="8229600" cy="4840287"/>
          </a:xfrm>
        </p:spPr>
        <p:txBody>
          <a:bodyPr/>
          <a:lstStyle/>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Personal Qualities:</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Social ability</a:t>
            </a:r>
          </a:p>
          <a:p>
            <a:pPr lvl="1" eaLnBrk="1" hangingPunct="1">
              <a:lnSpc>
                <a:spcPct val="90000"/>
              </a:lnSpc>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Behavior</a:t>
            </a:r>
          </a:p>
          <a:p>
            <a:pPr lvl="1" eaLnBrk="1" hangingPunct="1">
              <a:lnSpc>
                <a:spcPct val="90000"/>
              </a:lnSpc>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Motivation</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Technology</a:t>
            </a:r>
          </a:p>
          <a:p>
            <a:pPr lvl="1" eaLnBrk="1" hangingPunct="1">
              <a:lnSpc>
                <a:spcPct val="90000"/>
              </a:lnSpc>
              <a:spcBef>
                <a:spcPct val="0"/>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Team Supports</a:t>
            </a:r>
          </a:p>
          <a:p>
            <a:pPr lvl="1" eaLnBrk="1" hangingPunct="1">
              <a:lnSpc>
                <a:spcPct val="90000"/>
              </a:lnSpc>
              <a:spcBef>
                <a:spcPct val="0"/>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Non-technical back-up system</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Use assessment information to develop a list of AAC devices to consider for further evaluation.</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54274"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SPECIFIC ASSESSMENT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None/>
            </a:pPr>
            <a:r>
              <a:rPr lang="en-US" sz="2000" smtClean="0">
                <a:solidFill>
                  <a:srgbClr val="00387E"/>
                </a:solidFill>
                <a:latin typeface="Trebuchet MS" pitchFamily="34" charset="0"/>
                <a:cs typeface="Arial" charset="0"/>
                <a:sym typeface="Trebuchet MS" pitchFamily="34" charset="0"/>
              </a:rPr>
              <a:t>Lack of formalized and standardized AAC assessment tools:</a:t>
            </a:r>
          </a:p>
          <a:p>
            <a:pPr lvl="1" eaLnBrk="1" hangingPunct="1">
              <a:spcBef>
                <a:spcPts val="563"/>
              </a:spcBef>
              <a:buClr>
                <a:srgbClr val="00387E"/>
              </a:buClr>
              <a:buSzTx/>
              <a:buFont typeface="Courier New" pitchFamily="49" charset="0"/>
              <a:buChar char="o"/>
            </a:pPr>
            <a:r>
              <a:rPr lang="en-US" sz="2000" smtClean="0">
                <a:solidFill>
                  <a:srgbClr val="00387E"/>
                </a:solidFill>
                <a:latin typeface="Trebuchet MS" pitchFamily="34" charset="0"/>
                <a:cs typeface="Arial" charset="0"/>
                <a:sym typeface="Trebuchet MS" pitchFamily="34" charset="0"/>
              </a:rPr>
              <a:t>	Must adapt and modify existing instruments</a:t>
            </a:r>
          </a:p>
          <a:p>
            <a:pPr lvl="1" eaLnBrk="1" hangingPunct="1">
              <a:spcBef>
                <a:spcPts val="563"/>
              </a:spcBef>
              <a:buClr>
                <a:srgbClr val="00387E"/>
              </a:buClr>
              <a:buSzTx/>
              <a:buFont typeface="Courier New" pitchFamily="49" charset="0"/>
              <a:buChar char="o"/>
            </a:pPr>
            <a:r>
              <a:rPr lang="en-US" sz="2000" smtClean="0">
                <a:solidFill>
                  <a:srgbClr val="00387E"/>
                </a:solidFill>
                <a:latin typeface="Trebuchet MS" pitchFamily="34" charset="0"/>
                <a:cs typeface="Arial" charset="0"/>
                <a:sym typeface="Trebuchet MS" pitchFamily="34" charset="0"/>
              </a:rPr>
              <a:t>	Must search for and find additional protocols, tools and   	techniques</a:t>
            </a:r>
          </a:p>
          <a:p>
            <a:pPr lvl="1" eaLnBrk="1" hangingPunct="1">
              <a:spcBef>
                <a:spcPts val="563"/>
              </a:spcBef>
              <a:buClr>
                <a:srgbClr val="00387E"/>
              </a:buClr>
              <a:buSzTx/>
              <a:buFont typeface="Courier New" pitchFamily="49" charset="0"/>
              <a:buChar char="o"/>
            </a:pPr>
            <a:r>
              <a:rPr lang="en-US" sz="2000" smtClean="0">
                <a:solidFill>
                  <a:srgbClr val="00387E"/>
                </a:solidFill>
                <a:latin typeface="Trebuchet MS" pitchFamily="34" charset="0"/>
                <a:cs typeface="Arial" charset="0"/>
                <a:sym typeface="Trebuchet MS" pitchFamily="34" charset="0"/>
              </a:rPr>
              <a:t>	Must have expertise to interpret informal/nonstandardized 	assessment </a:t>
            </a:r>
          </a:p>
          <a:p>
            <a:pPr lvl="1" eaLnBrk="1" hangingPunct="1">
              <a:spcBef>
                <a:spcPts val="563"/>
              </a:spcBef>
              <a:buClr>
                <a:srgbClr val="00387E"/>
              </a:buClr>
              <a:buSzTx/>
              <a:buFontTx/>
              <a:buNone/>
            </a:pPr>
            <a:r>
              <a:rPr lang="en-US" sz="2000" smtClean="0">
                <a:solidFill>
                  <a:srgbClr val="00387E"/>
                </a:solidFill>
                <a:latin typeface="Trebuchet MS" pitchFamily="34" charset="0"/>
                <a:cs typeface="Arial" charset="0"/>
                <a:sym typeface="Trebuchet MS" pitchFamily="34" charset="0"/>
              </a:rPr>
              <a:t>Absence of formal tests often results in unorganized and incomplete recording of what was tested, how it was tested and exact results.</a:t>
            </a:r>
          </a:p>
          <a:p>
            <a:pPr lvl="1" eaLnBrk="1" hangingPunct="1">
              <a:spcBef>
                <a:spcPts val="563"/>
              </a:spcBef>
              <a:buClr>
                <a:srgbClr val="00387E"/>
              </a:buClr>
              <a:buSzTx/>
              <a:buFontTx/>
              <a:buNone/>
            </a:pPr>
            <a:r>
              <a:rPr lang="en-US" sz="2000" smtClean="0">
                <a:solidFill>
                  <a:srgbClr val="00387E"/>
                </a:solidFill>
                <a:latin typeface="Trebuchet MS" pitchFamily="34" charset="0"/>
                <a:cs typeface="Arial" charset="0"/>
                <a:sym typeface="Trebuchet MS" pitchFamily="34" charset="0"/>
              </a:rPr>
              <a:t>Programming is an essential form of ongoing assessment.</a:t>
            </a:r>
          </a:p>
          <a:p>
            <a:pPr lvl="1" eaLnBrk="1" hangingPunct="1">
              <a:spcBef>
                <a:spcPts val="563"/>
              </a:spcBef>
              <a:buClr>
                <a:srgbClr val="00387E"/>
              </a:buClr>
              <a:buSzTx/>
              <a:buFontTx/>
              <a:buNone/>
            </a:pPr>
            <a:r>
              <a:rPr lang="en-US" sz="2000" smtClean="0">
                <a:solidFill>
                  <a:srgbClr val="00387E"/>
                </a:solidFill>
                <a:latin typeface="Trebuchet MS" pitchFamily="34" charset="0"/>
                <a:cs typeface="Arial" charset="0"/>
                <a:sym typeface="Trebuchet MS" pitchFamily="34" charset="0"/>
              </a:rPr>
              <a:t>Regardless of the type of assessment used, thorough documentation is necessary to communicate results across people and time.</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55298"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SPECIFIC ASSESSMENT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Communication Matrix</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Functional Communication Profile</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Social Networks</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Every Move Counts</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TASP – Test of Aided Communication symbol Performance</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Symbol Assessment – </a:t>
            </a:r>
            <a:r>
              <a:rPr lang="en-US" sz="2000" smtClean="0">
                <a:solidFill>
                  <a:srgbClr val="00387E"/>
                </a:solidFill>
                <a:latin typeface="Trebuchet MS" pitchFamily="34" charset="0"/>
                <a:cs typeface="Arial" charset="0"/>
                <a:sym typeface="Trebuchet MS" pitchFamily="34" charset="0"/>
              </a:rPr>
              <a:t>bcommers adapted from Miranda</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Communication Samples-Forms/Functions</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INCH – Interactive Checklist for Augmentative Communication.</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56322"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Sample Protocols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Text Placeholder 1"/>
          <p:cNvSpPr txBox="1">
            <a:spLocks noGrp="1"/>
          </p:cNvSpPr>
          <p:nvPr>
            <p:ph type="body" idx="1"/>
          </p:nvPr>
        </p:nvSpPr>
        <p:spPr>
          <a:xfrm>
            <a:off x="457200" y="1658938"/>
            <a:ext cx="8229600" cy="4840287"/>
          </a:xfrm>
        </p:spPr>
        <p:txBody>
          <a:bodyPr/>
          <a:lstStyle/>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WATI (Wisconsin Assistive Technology Initiative)</a:t>
            </a:r>
          </a:p>
          <a:p>
            <a:pPr lvl="1" eaLnBrk="1" hangingPunct="1">
              <a:lnSpc>
                <a:spcPct val="90000"/>
              </a:lnSpc>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Assessing Student’s Needs for Assistive Technology.</a:t>
            </a:r>
          </a:p>
          <a:p>
            <a:pPr lvl="1" eaLnBrk="1" hangingPunct="1">
              <a:lnSpc>
                <a:spcPct val="90000"/>
              </a:lnSpc>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Designed to analyze fine motor skills related to computer or device use, communication, seating and positioning, mobility, vision and hearing.</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SETT Framework (Joy Zabala) </a:t>
            </a:r>
          </a:p>
          <a:p>
            <a:pPr lvl="1" eaLnBrk="1" hangingPunct="1">
              <a:lnSpc>
                <a:spcPct val="90000"/>
              </a:lnSpc>
              <a:spcBef>
                <a:spcPts val="563"/>
              </a:spcBef>
              <a:buClr>
                <a:srgbClr val="00387E"/>
              </a:buClr>
              <a:buSzTx/>
              <a:buFont typeface="Courier New" pitchFamily="49" charset="0"/>
              <a:buChar char="o"/>
            </a:pPr>
            <a:r>
              <a:rPr lang="en-US" smtClean="0">
                <a:solidFill>
                  <a:srgbClr val="00387E"/>
                </a:solidFill>
                <a:latin typeface="Trebuchet MS" pitchFamily="34" charset="0"/>
                <a:cs typeface="Arial" charset="0"/>
                <a:sym typeface="Trebuchet MS" pitchFamily="34" charset="0"/>
              </a:rPr>
              <a:t>Assess Student, Environment, Task and Tools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57346"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INFORMAL AAC FRAMEWORKS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MPS AAC SETT</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GPAT (Georgia Project for Assistive Technology)</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Seminole County Public Schools</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Children’s Treatment Network of </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Simcoe York</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58370"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INFORMAL AAC FRAMEWORKS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EvaluWare – ATI software to assess access.</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Stages – (Madeline Pulgliese) Software</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Exploratory Page Sets developed by manufactures.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59394"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Software Programs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Text Placeholder 1"/>
          <p:cNvSpPr txBox="1">
            <a:spLocks noGrp="1"/>
          </p:cNvSpPr>
          <p:nvPr>
            <p:ph type="body" idx="1"/>
          </p:nvPr>
        </p:nvSpPr>
        <p:spPr>
          <a:xfrm>
            <a:off x="457200" y="1447800"/>
            <a:ext cx="8229600" cy="5410200"/>
          </a:xfrm>
        </p:spPr>
        <p:txBody>
          <a:bodyPr/>
          <a:lstStyle/>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Evaluation is more than a battery of tests and written reports.</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Assessment is not a one shot deal, it is an ongoing process.</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AAC evaluation involves more than assessing the individual.  It looks at the potential AAC user, the environment and the communication partner.</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May be formal or informal.</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Don’t test what is not needed</a:t>
            </a:r>
          </a:p>
          <a:p>
            <a:pPr eaLnBrk="1" hangingPunct="1">
              <a:lnSpc>
                <a:spcPct val="9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Make a video to share with team members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60418"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SPECIFIC ASSESSMENT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hape 78"/>
          <p:cNvSpPr txBox="1">
            <a:spLocks noGrp="1"/>
          </p:cNvSpPr>
          <p:nvPr>
            <p:ph type="body" idx="1"/>
          </p:nvPr>
        </p:nvSpPr>
        <p:spPr>
          <a:xfrm>
            <a:off x="457200" y="1658938"/>
            <a:ext cx="8229600" cy="658653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Section 300.5  Assistive technology device.</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Any item, piece of equipment or product system, whether acquired commercially off the shelf, modified, or customized, that is used to increase, maintain, or improve the functional capabilities of a child with a disability.The term does not include a medical device that is surgically implanted, or the replacement of such device. (Authority 20 U.S.C. 1401(1))</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15362" name="Shape 79"/>
          <p:cNvSpPr txBox="1">
            <a:spLocks noGrp="1"/>
          </p:cNvSpPr>
          <p:nvPr>
            <p:ph type="title"/>
          </p:nvPr>
        </p:nvSpPr>
        <p:spPr>
          <a:xfrm>
            <a:off x="457200" y="806450"/>
            <a:ext cx="8229600" cy="7937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Assistive Technology Device</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1"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One of the most popular methods used to determine the best AAC system.</a:t>
            </a: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You must match the needs of the individual to the features that are possible in a variety of devices.  </a:t>
            </a: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Why learn about features?</a:t>
            </a:r>
          </a:p>
          <a:p>
            <a:pPr lvl="1" eaLnBrk="1" hangingPunct="1">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Literally hundreds of AAC devices on the market – it is impossible to have experience with each one.</a:t>
            </a:r>
          </a:p>
          <a:p>
            <a:pPr lvl="1" eaLnBrk="1" hangingPunct="1">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New devices become available every year.</a:t>
            </a:r>
          </a:p>
          <a:p>
            <a:pPr lvl="1" eaLnBrk="1" hangingPunct="1">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Families may hear about a device before you do.</a:t>
            </a:r>
          </a:p>
          <a:p>
            <a:pPr eaLnBrk="1" hangingPunct="1">
              <a:spcBef>
                <a:spcPct val="0"/>
              </a:spcBef>
              <a:buClr>
                <a:srgbClr val="00387E"/>
              </a:buClr>
              <a:buSzPct val="167000"/>
              <a:buFontTx/>
              <a:buChar char="•"/>
            </a:pPr>
            <a:endParaRPr lang="en-US" sz="280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61442"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FEATURE MATCH</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Text Placeholder 1"/>
          <p:cNvSpPr txBox="1">
            <a:spLocks noGrp="1"/>
          </p:cNvSpPr>
          <p:nvPr>
            <p:ph type="body" idx="1"/>
          </p:nvPr>
        </p:nvSpPr>
        <p:spPr>
          <a:xfrm>
            <a:off x="457200" y="1658938"/>
            <a:ext cx="8229600" cy="4840287"/>
          </a:xfrm>
        </p:spPr>
        <p:txBody>
          <a:bodyPr/>
          <a:lstStyle/>
          <a:p>
            <a:pPr eaLnBrk="1" hangingPunct="1">
              <a:lnSpc>
                <a:spcPct val="80000"/>
              </a:lnSpc>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Therefore,</a:t>
            </a:r>
          </a:p>
          <a:p>
            <a:pPr eaLnBrk="1" hangingPunct="1">
              <a:lnSpc>
                <a:spcPct val="8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You should not aspire to learn about all the individual devices on the market – you would never succeed!</a:t>
            </a:r>
          </a:p>
          <a:p>
            <a:pPr eaLnBrk="1" hangingPunct="1">
              <a:lnSpc>
                <a:spcPct val="8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It is better if you learn about the features of AAC systems, so that you can evaluate new devices as they emerge.</a:t>
            </a:r>
          </a:p>
          <a:p>
            <a:pPr eaLnBrk="1" hangingPunct="1">
              <a:lnSpc>
                <a:spcPct val="8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The vast majority of devices share features with existing systems.</a:t>
            </a:r>
          </a:p>
          <a:p>
            <a:pPr eaLnBrk="1" hangingPunct="1">
              <a:lnSpc>
                <a:spcPct val="80000"/>
              </a:lnSpc>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Learn about new devices by comparing its</a:t>
            </a:r>
          </a:p>
          <a:p>
            <a:pPr eaLnBrk="1" hangingPunct="1">
              <a:lnSpc>
                <a:spcPct val="80000"/>
              </a:lnSpc>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features to those of the existing system.</a:t>
            </a:r>
          </a:p>
        </p:txBody>
      </p:sp>
      <p:sp>
        <p:nvSpPr>
          <p:cNvPr id="62466"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FEATURE MATCH</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9"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Lite-Mid Tech</a:t>
            </a: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Typically used to facilitate the development of emerging language and communication skills:</a:t>
            </a:r>
          </a:p>
          <a:p>
            <a:pPr lvl="1" eaLnBrk="1" hangingPunct="1">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Participation</a:t>
            </a:r>
          </a:p>
          <a:p>
            <a:pPr lvl="1" eaLnBrk="1" hangingPunct="1">
              <a:spcBef>
                <a:spcPts val="563"/>
              </a:spcBef>
              <a:buClr>
                <a:srgbClr val="00387E"/>
              </a:buClr>
              <a:buSzTx/>
              <a:buFont typeface="Courier New" pitchFamily="49" charset="0"/>
              <a:buChar char="o"/>
            </a:pPr>
            <a:r>
              <a:rPr lang="en-US" sz="2400" smtClean="0">
                <a:solidFill>
                  <a:srgbClr val="00387E"/>
                </a:solidFill>
                <a:latin typeface="Trebuchet MS" pitchFamily="34" charset="0"/>
                <a:cs typeface="Arial" charset="0"/>
                <a:sym typeface="Trebuchet MS" pitchFamily="34" charset="0"/>
              </a:rPr>
              <a:t> Choice making</a:t>
            </a: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Even lite-mid tech systems can sometimes be overwhelming, time-consuming and cumbersome.</a:t>
            </a: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May be very limiting.</a:t>
            </a:r>
          </a:p>
          <a:p>
            <a:pPr eaLnBrk="1" hangingPunct="1">
              <a:spcBef>
                <a:spcPct val="0"/>
              </a:spcBef>
              <a:buClr>
                <a:srgbClr val="00387E"/>
              </a:buClr>
              <a:buSzPct val="167000"/>
              <a:buFontTx/>
              <a:buChar char="•"/>
            </a:pPr>
            <a:r>
              <a:rPr lang="en-US" sz="2800" smtClean="0">
                <a:solidFill>
                  <a:srgbClr val="00387E"/>
                </a:solidFill>
                <a:latin typeface="Trebuchet MS" pitchFamily="34" charset="0"/>
                <a:cs typeface="Arial" charset="0"/>
                <a:sym typeface="Trebuchet MS" pitchFamily="34" charset="0"/>
              </a:rPr>
              <a:t>Does not exclude the use of a high tech device.</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63490" name="Title 2"/>
          <p:cNvSpPr txBox="1">
            <a:spLocks noGrp="1"/>
          </p:cNvSpPr>
          <p:nvPr>
            <p:ph type="title"/>
          </p:nvPr>
        </p:nvSpPr>
        <p:spPr>
          <a:xfrm>
            <a:off x="457200" y="152400"/>
            <a:ext cx="8229600" cy="1325563"/>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FEATURE MATCH</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High Tech</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Dedicated: manufactured specifically for communication.</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Integrated:  built upon standard computer platform.  Special communication software is typically added to enhance the computer’s ability to function as a communication device.</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64514"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FEATURE MATCH</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7" name="Text Placeholder 1"/>
          <p:cNvSpPr txBox="1">
            <a:spLocks noGrp="1"/>
          </p:cNvSpPr>
          <p:nvPr>
            <p:ph type="body" idx="1"/>
          </p:nvPr>
        </p:nvSpPr>
        <p:spPr>
          <a:xfrm>
            <a:off x="457200" y="1658938"/>
            <a:ext cx="8229600" cy="4840287"/>
          </a:xfrm>
        </p:spPr>
        <p:txBody>
          <a:bodyPr/>
          <a:lstStyle/>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AAC is most effective when thought of as a “system” rather than a specific device or piece of equipment.</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The greater the variety of communication options that a student has to choose from, the better opportunity s/he will have to communicate in every situation.</a:t>
            </a:r>
          </a:p>
          <a:p>
            <a:pPr lvl="1" eaLnBrk="1" hangingPunct="1">
              <a:lnSpc>
                <a:spcPct val="90000"/>
              </a:lnSpc>
              <a:spcBef>
                <a:spcPts val="563"/>
              </a:spcBef>
              <a:buClr>
                <a:srgbClr val="00387E"/>
              </a:buClr>
              <a:buSzTx/>
              <a:buFont typeface="Courier New" pitchFamily="49" charset="0"/>
              <a:buChar char="o"/>
            </a:pPr>
            <a:r>
              <a:rPr lang="en-US" sz="2000" smtClean="0">
                <a:solidFill>
                  <a:srgbClr val="00387E"/>
                </a:solidFill>
                <a:latin typeface="Trebuchet MS" pitchFamily="34" charset="0"/>
                <a:cs typeface="Arial" charset="0"/>
                <a:sym typeface="Trebuchet MS" pitchFamily="34" charset="0"/>
              </a:rPr>
              <a:t>i.e. bathroom or swimming may not lend itself to the use of a high tech system.</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Using this “system” approach avoids the pitfalls of relying on only one device or technique.</a:t>
            </a:r>
          </a:p>
          <a:p>
            <a:pPr eaLnBrk="1" hangingPunct="1">
              <a:lnSpc>
                <a:spcPct val="90000"/>
              </a:lnSpc>
              <a:spcBef>
                <a:spcPct val="0"/>
              </a:spcBef>
              <a:buClr>
                <a:srgbClr val="00387E"/>
              </a:buClr>
              <a:buSzPct val="167000"/>
              <a:buFontTx/>
              <a:buChar char="•"/>
            </a:pPr>
            <a:r>
              <a:rPr lang="en-US" sz="2400" smtClean="0">
                <a:solidFill>
                  <a:srgbClr val="00387E"/>
                </a:solidFill>
                <a:latin typeface="Trebuchet MS" pitchFamily="34" charset="0"/>
                <a:cs typeface="Arial" charset="0"/>
                <a:sym typeface="Trebuchet MS" pitchFamily="34" charset="0"/>
              </a:rPr>
              <a:t>High tech devices may break down and need repairs, with lite tech devices serving in the interim.</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65538"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LITE TECH VS. HIGH TECH</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Text Placeholder 1"/>
          <p:cNvSpPr txBox="1">
            <a:spLocks noGrp="1"/>
          </p:cNvSpPr>
          <p:nvPr>
            <p:ph type="body" idx="1"/>
          </p:nvPr>
        </p:nvSpPr>
        <p:spPr>
          <a:xfrm>
            <a:off x="457200" y="1658938"/>
            <a:ext cx="8458200" cy="5046662"/>
          </a:xfrm>
        </p:spPr>
        <p:txBody>
          <a:bodyPr/>
          <a:lstStyle/>
          <a:p>
            <a:pPr lvl="1" eaLnBrk="1" hangingPunct="1">
              <a:lnSpc>
                <a:spcPct val="90000"/>
              </a:lnSpc>
              <a:spcBef>
                <a:spcPts val="563"/>
              </a:spcBef>
              <a:buClr>
                <a:srgbClr val="00387E"/>
              </a:buClr>
              <a:buSzTx/>
              <a:buFont typeface="Courier New" pitchFamily="49" charset="0"/>
              <a:buChar char="o"/>
            </a:pPr>
            <a:r>
              <a:rPr lang="en-US" sz="2000" dirty="0" err="1" smtClean="0">
                <a:solidFill>
                  <a:srgbClr val="00387E"/>
                </a:solidFill>
                <a:latin typeface="Trebuchet MS" pitchFamily="34" charset="0"/>
                <a:cs typeface="Arial" charset="0"/>
                <a:sym typeface="Trebuchet MS" pitchFamily="34" charset="0"/>
              </a:rPr>
              <a:t>AACTechConnect</a:t>
            </a:r>
            <a:r>
              <a:rPr lang="en-US" sz="2000" dirty="0" smtClean="0">
                <a:solidFill>
                  <a:srgbClr val="00387E"/>
                </a:solidFill>
                <a:latin typeface="Trebuchet MS" pitchFamily="34" charset="0"/>
                <a:cs typeface="Arial" charset="0"/>
                <a:sym typeface="Trebuchet MS" pitchFamily="34" charset="0"/>
              </a:rPr>
              <a:t> available at </a:t>
            </a:r>
          </a:p>
          <a:p>
            <a:pPr lvl="1" eaLnBrk="1" hangingPunct="1">
              <a:lnSpc>
                <a:spcPct val="90000"/>
              </a:lnSpc>
              <a:spcBef>
                <a:spcPts val="563"/>
              </a:spcBef>
              <a:buClr>
                <a:srgbClr val="00387E"/>
              </a:buClr>
              <a:buSzTx/>
              <a:buFont typeface="Courier New" pitchFamily="49" charset="0"/>
              <a:buNone/>
            </a:pPr>
            <a:r>
              <a:rPr lang="en-US" sz="2000" dirty="0" smtClean="0">
                <a:solidFill>
                  <a:srgbClr val="00387E"/>
                </a:solidFill>
                <a:latin typeface="Trebuchet MS" pitchFamily="34" charset="0"/>
                <a:cs typeface="Arial" charset="0"/>
                <a:sym typeface="Trebuchet MS" pitchFamily="34" charset="0"/>
              </a:rPr>
              <a:t>	</a:t>
            </a:r>
            <a:r>
              <a:rPr lang="en-US" sz="2000" dirty="0" smtClean="0">
                <a:solidFill>
                  <a:srgbClr val="00387E"/>
                </a:solidFill>
                <a:latin typeface="Trebuchet MS" pitchFamily="34" charset="0"/>
                <a:cs typeface="Arial" charset="0"/>
                <a:sym typeface="Trebuchet MS" pitchFamily="34" charset="0"/>
                <a:hlinkClick r:id="rId2"/>
              </a:rPr>
              <a:t>www.aactechconnect.com</a:t>
            </a:r>
            <a:r>
              <a:rPr lang="en-US" sz="2000" dirty="0" smtClean="0">
                <a:solidFill>
                  <a:srgbClr val="00387E"/>
                </a:solidFill>
                <a:latin typeface="Trebuchet MS" pitchFamily="34" charset="0"/>
                <a:cs typeface="Arial" charset="0"/>
                <a:sym typeface="Trebuchet MS" pitchFamily="34" charset="0"/>
              </a:rPr>
              <a:t> free trial</a:t>
            </a:r>
          </a:p>
          <a:p>
            <a:pPr lvl="1" eaLnBrk="1" hangingPunct="1">
              <a:lnSpc>
                <a:spcPct val="90000"/>
              </a:lnSpc>
              <a:spcBef>
                <a:spcPts val="563"/>
              </a:spcBef>
              <a:buClr>
                <a:srgbClr val="00387E"/>
              </a:buClr>
              <a:buSzTx/>
              <a:buFont typeface="Courier New" pitchFamily="49" charset="0"/>
              <a:buNone/>
            </a:pPr>
            <a:endParaRPr lang="en-US" sz="2000" dirty="0" smtClean="0">
              <a:solidFill>
                <a:srgbClr val="00387E"/>
              </a:solidFill>
              <a:latin typeface="Trebuchet MS" pitchFamily="34" charset="0"/>
              <a:cs typeface="Arial" charset="0"/>
              <a:sym typeface="Trebuchet MS" pitchFamily="34" charset="0"/>
            </a:endParaRPr>
          </a:p>
          <a:p>
            <a:pPr lvl="1" eaLnBrk="1" hangingPunct="1">
              <a:lnSpc>
                <a:spcPct val="90000"/>
              </a:lnSpc>
              <a:spcBef>
                <a:spcPts val="563"/>
              </a:spcBef>
              <a:buClr>
                <a:srgbClr val="00387E"/>
              </a:buClr>
              <a:buSzTx/>
              <a:buFont typeface="Courier New" pitchFamily="49" charset="0"/>
              <a:buChar char="o"/>
            </a:pPr>
            <a:r>
              <a:rPr lang="en-US" sz="2000" dirty="0" smtClean="0">
                <a:solidFill>
                  <a:srgbClr val="00387E"/>
                </a:solidFill>
                <a:latin typeface="Trebuchet MS" pitchFamily="34" charset="0"/>
                <a:cs typeface="Arial" charset="0"/>
                <a:sym typeface="Trebuchet MS" pitchFamily="34" charset="0"/>
              </a:rPr>
              <a:t>Special Education Technology (SET) – BC – AAC Device Feature Comparison</a:t>
            </a:r>
          </a:p>
          <a:p>
            <a:pPr lvl="1" eaLnBrk="1" hangingPunct="1">
              <a:lnSpc>
                <a:spcPct val="90000"/>
              </a:lnSpc>
              <a:spcBef>
                <a:spcPts val="563"/>
              </a:spcBef>
              <a:buClr>
                <a:srgbClr val="00387E"/>
              </a:buClr>
              <a:buSzTx/>
              <a:buFont typeface="Courier New" pitchFamily="49" charset="0"/>
              <a:buNone/>
            </a:pPr>
            <a:r>
              <a:rPr lang="en-US" sz="2000" dirty="0" smtClean="0">
                <a:solidFill>
                  <a:srgbClr val="00387E"/>
                </a:solidFill>
                <a:latin typeface="Trebuchet MS" pitchFamily="34" charset="0"/>
                <a:cs typeface="Arial" charset="0"/>
                <a:sym typeface="Trebuchet MS" pitchFamily="34" charset="0"/>
              </a:rPr>
              <a:t>	</a:t>
            </a:r>
            <a:r>
              <a:rPr lang="en-US" sz="2000" dirty="0" smtClean="0">
                <a:solidFill>
                  <a:srgbClr val="00387E"/>
                </a:solidFill>
                <a:latin typeface="Trebuchet MS" pitchFamily="34" charset="0"/>
                <a:cs typeface="Arial" charset="0"/>
                <a:sym typeface="Trebuchet MS" pitchFamily="34" charset="0"/>
                <a:hlinkClick r:id="rId3"/>
              </a:rPr>
              <a:t>www.setbc.org</a:t>
            </a:r>
            <a:endParaRPr lang="en-US" sz="2000" dirty="0" smtClean="0">
              <a:solidFill>
                <a:srgbClr val="00387E"/>
              </a:solidFill>
              <a:latin typeface="Trebuchet MS" pitchFamily="34" charset="0"/>
              <a:cs typeface="Arial" charset="0"/>
              <a:sym typeface="Trebuchet MS" pitchFamily="34" charset="0"/>
            </a:endParaRPr>
          </a:p>
          <a:p>
            <a:pPr lvl="1" eaLnBrk="1" hangingPunct="1">
              <a:lnSpc>
                <a:spcPct val="90000"/>
              </a:lnSpc>
              <a:spcBef>
                <a:spcPts val="563"/>
              </a:spcBef>
              <a:buClr>
                <a:srgbClr val="00387E"/>
              </a:buClr>
              <a:buSzTx/>
              <a:buFont typeface="Courier New" pitchFamily="49" charset="0"/>
              <a:buChar char="o"/>
            </a:pPr>
            <a:r>
              <a:rPr lang="en-US" sz="2000" dirty="0" smtClean="0">
                <a:solidFill>
                  <a:srgbClr val="00387E"/>
                </a:solidFill>
                <a:latin typeface="Trebuchet MS" pitchFamily="34" charset="0"/>
                <a:cs typeface="Arial" charset="0"/>
                <a:sym typeface="Trebuchet MS" pitchFamily="34" charset="0"/>
              </a:rPr>
              <a:t>Guide to Picture and symbol sets </a:t>
            </a:r>
          </a:p>
          <a:p>
            <a:pPr lvl="1" eaLnBrk="1" hangingPunct="1">
              <a:lnSpc>
                <a:spcPct val="90000"/>
              </a:lnSpc>
              <a:spcBef>
                <a:spcPts val="563"/>
              </a:spcBef>
              <a:buClr>
                <a:srgbClr val="00387E"/>
              </a:buClr>
              <a:buSzTx/>
              <a:buNone/>
            </a:pPr>
            <a:r>
              <a:rPr lang="en-US" sz="2000" dirty="0" smtClean="0">
                <a:solidFill>
                  <a:srgbClr val="00387E"/>
                </a:solidFill>
                <a:latin typeface="Trebuchet MS" pitchFamily="34" charset="0"/>
                <a:cs typeface="Arial" charset="0"/>
                <a:sym typeface="Trebuchet MS" pitchFamily="34" charset="0"/>
                <a:hlinkClick r:id="rId4"/>
              </a:rPr>
              <a:t>	www.callcentrescotland.org.uk</a:t>
            </a:r>
            <a:endParaRPr lang="en-US" sz="2000" dirty="0" smtClean="0">
              <a:solidFill>
                <a:srgbClr val="00387E"/>
              </a:solidFill>
              <a:latin typeface="Trebuchet MS" pitchFamily="34" charset="0"/>
              <a:cs typeface="Arial" charset="0"/>
              <a:sym typeface="Trebuchet MS" pitchFamily="34" charset="0"/>
            </a:endParaRPr>
          </a:p>
          <a:p>
            <a:pPr lvl="1" eaLnBrk="1" hangingPunct="1">
              <a:lnSpc>
                <a:spcPct val="90000"/>
              </a:lnSpc>
              <a:spcBef>
                <a:spcPts val="563"/>
              </a:spcBef>
              <a:buClr>
                <a:srgbClr val="00387E"/>
              </a:buClr>
              <a:buSzTx/>
              <a:buFont typeface="Courier New" pitchFamily="49" charset="0"/>
              <a:buNone/>
            </a:pPr>
            <a:endParaRPr lang="en-US" sz="2000" dirty="0" smtClean="0">
              <a:solidFill>
                <a:srgbClr val="00387E"/>
              </a:solidFill>
              <a:latin typeface="Trebuchet MS" pitchFamily="34" charset="0"/>
              <a:cs typeface="Arial" charset="0"/>
              <a:sym typeface="Trebuchet MS" pitchFamily="34" charset="0"/>
            </a:endParaRPr>
          </a:p>
          <a:p>
            <a:pPr lvl="1" eaLnBrk="1" hangingPunct="1">
              <a:lnSpc>
                <a:spcPct val="90000"/>
              </a:lnSpc>
              <a:spcBef>
                <a:spcPts val="563"/>
              </a:spcBef>
              <a:buClr>
                <a:srgbClr val="00387E"/>
              </a:buClr>
              <a:buSzTx/>
              <a:buFont typeface="Courier New" pitchFamily="49" charset="0"/>
              <a:buChar char="o"/>
            </a:pPr>
            <a:r>
              <a:rPr lang="en-US" sz="2000" dirty="0" smtClean="0">
                <a:solidFill>
                  <a:schemeClr val="bg2"/>
                </a:solidFill>
                <a:latin typeface="Trebuchet MS" pitchFamily="34" charset="0"/>
                <a:cs typeface="Arial" charset="0"/>
                <a:sym typeface="Trebuchet MS" pitchFamily="34" charset="0"/>
              </a:rPr>
              <a:t>Communicator Feature Comparison from Enabling Devices. </a:t>
            </a:r>
            <a:r>
              <a:rPr lang="en-US" sz="2000" dirty="0" smtClean="0">
                <a:solidFill>
                  <a:schemeClr val="bg2"/>
                </a:solidFill>
                <a:latin typeface="Trebuchet MS" pitchFamily="34" charset="0"/>
                <a:cs typeface="Arial" charset="0"/>
                <a:sym typeface="Trebuchet MS" pitchFamily="34" charset="0"/>
                <a:hlinkClick r:id="rId5"/>
              </a:rPr>
              <a:t>http://enablingdevices.com/files/content/ComparisonChart.pdf</a:t>
            </a:r>
            <a:endParaRPr lang="en-US" sz="2000" dirty="0" smtClean="0">
              <a:solidFill>
                <a:schemeClr val="bg2"/>
              </a:solidFill>
              <a:latin typeface="Trebuchet MS" pitchFamily="34" charset="0"/>
              <a:cs typeface="Arial" charset="0"/>
              <a:sym typeface="Trebuchet MS" pitchFamily="34" charset="0"/>
            </a:endParaRPr>
          </a:p>
          <a:p>
            <a:pPr lvl="1" eaLnBrk="1" hangingPunct="1">
              <a:lnSpc>
                <a:spcPct val="90000"/>
              </a:lnSpc>
              <a:spcBef>
                <a:spcPts val="563"/>
              </a:spcBef>
              <a:buClr>
                <a:srgbClr val="00387E"/>
              </a:buClr>
              <a:buSzTx/>
              <a:buFont typeface="Courier New" pitchFamily="49" charset="0"/>
              <a:buNone/>
            </a:pPr>
            <a:r>
              <a:rPr lang="en-US" sz="2000" dirty="0" smtClean="0">
                <a:solidFill>
                  <a:schemeClr val="bg2"/>
                </a:solidFill>
                <a:latin typeface="Trebuchet MS" pitchFamily="34" charset="0"/>
                <a:cs typeface="Arial" charset="0"/>
                <a:sym typeface="Trebuchet MS" pitchFamily="34" charset="0"/>
              </a:rPr>
              <a:t> </a:t>
            </a:r>
          </a:p>
          <a:p>
            <a:pPr lvl="1" eaLnBrk="1" hangingPunct="1">
              <a:lnSpc>
                <a:spcPct val="90000"/>
              </a:lnSpc>
              <a:spcBef>
                <a:spcPts val="563"/>
              </a:spcBef>
              <a:buClr>
                <a:srgbClr val="00387E"/>
              </a:buClr>
              <a:buSzTx/>
              <a:buFont typeface="Courier New" pitchFamily="49" charset="0"/>
              <a:buChar char="o"/>
            </a:pPr>
            <a:r>
              <a:rPr lang="en-US" sz="2000" dirty="0" smtClean="0">
                <a:solidFill>
                  <a:srgbClr val="00387E"/>
                </a:solidFill>
                <a:latin typeface="Trebuchet MS" pitchFamily="34" charset="0"/>
                <a:cs typeface="Arial" charset="0"/>
                <a:sym typeface="Trebuchet MS" pitchFamily="34" charset="0"/>
              </a:rPr>
              <a:t>Feature Match - </a:t>
            </a:r>
            <a:r>
              <a:rPr lang="en-US" sz="2000" dirty="0" err="1" smtClean="0">
                <a:solidFill>
                  <a:srgbClr val="00387E"/>
                </a:solidFill>
                <a:latin typeface="Trebuchet MS" pitchFamily="34" charset="0"/>
                <a:cs typeface="Arial" charset="0"/>
                <a:sym typeface="Trebuchet MS" pitchFamily="34" charset="0"/>
              </a:rPr>
              <a:t>BCommers</a:t>
            </a:r>
            <a:r>
              <a:rPr lang="en-US" sz="2000" dirty="0" smtClean="0">
                <a:solidFill>
                  <a:srgbClr val="00387E"/>
                </a:solidFill>
                <a:latin typeface="Trebuchet MS" pitchFamily="34" charset="0"/>
                <a:cs typeface="Arial" charset="0"/>
                <a:sym typeface="Trebuchet MS" pitchFamily="34" charset="0"/>
              </a:rPr>
              <a:t> adapted from U. Washington – </a:t>
            </a:r>
          </a:p>
          <a:p>
            <a:pPr lvl="1" eaLnBrk="1" hangingPunct="1">
              <a:lnSpc>
                <a:spcPct val="90000"/>
              </a:lnSpc>
              <a:spcBef>
                <a:spcPts val="563"/>
              </a:spcBef>
              <a:buClr>
                <a:srgbClr val="00387E"/>
              </a:buClr>
              <a:buSzTx/>
              <a:buFont typeface="Courier New" pitchFamily="49" charset="0"/>
              <a:buNone/>
            </a:pPr>
            <a:r>
              <a:rPr lang="en-US" sz="2000" dirty="0" smtClean="0">
                <a:solidFill>
                  <a:srgbClr val="00387E"/>
                </a:solidFill>
                <a:latin typeface="Trebuchet MS" pitchFamily="34" charset="0"/>
                <a:cs typeface="Arial" charset="0"/>
                <a:sym typeface="Trebuchet MS" pitchFamily="34" charset="0"/>
              </a:rPr>
              <a:t>	copy in your packet</a:t>
            </a:r>
          </a:p>
          <a:p>
            <a:pPr lvl="1" eaLnBrk="1" hangingPunct="1">
              <a:lnSpc>
                <a:spcPct val="90000"/>
              </a:lnSpc>
              <a:spcBef>
                <a:spcPts val="563"/>
              </a:spcBef>
              <a:buClr>
                <a:srgbClr val="00387E"/>
              </a:buClr>
              <a:buSzTx/>
              <a:buFont typeface="Courier New" pitchFamily="49" charset="0"/>
              <a:buChar char="o"/>
            </a:pPr>
            <a:endParaRPr lang="en-US" sz="2000" b="1" dirty="0" smtClean="0">
              <a:solidFill>
                <a:srgbClr val="00387E"/>
              </a:solidFill>
              <a:latin typeface="Trebuchet MS" pitchFamily="34" charset="0"/>
              <a:cs typeface="Arial" charset="0"/>
              <a:sym typeface="Trebuchet MS" pitchFamily="34" charset="0"/>
            </a:endParaRPr>
          </a:p>
          <a:p>
            <a:pPr eaLnBrk="1" hangingPunct="1">
              <a:lnSpc>
                <a:spcPct val="90000"/>
              </a:lnSpc>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p:txBody>
      </p:sp>
      <p:sp>
        <p:nvSpPr>
          <p:cNvPr id="66562"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FEATURE MATCH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5" name="Text Placeholder 1"/>
          <p:cNvSpPr txBox="1">
            <a:spLocks noGrp="1"/>
          </p:cNvSpPr>
          <p:nvPr>
            <p:ph type="body" idx="1"/>
          </p:nvPr>
        </p:nvSpPr>
        <p:spPr>
          <a:xfrm>
            <a:off x="457200" y="1658938"/>
            <a:ext cx="8229600" cy="4840287"/>
          </a:xfrm>
        </p:spPr>
        <p:txBody>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Final purchase should be made only after:</a:t>
            </a:r>
          </a:p>
          <a:p>
            <a:pPr eaLnBrk="1" hangingPunct="1">
              <a:spcBef>
                <a:spcPct val="0"/>
              </a:spcBef>
              <a:buClr>
                <a:srgbClr val="00387E"/>
              </a:buClr>
              <a:buSzPct val="167000"/>
              <a:buFontTx/>
              <a:buNone/>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The communication partners have made an honest effort to use the AAC system with the student;</a:t>
            </a:r>
          </a:p>
          <a:p>
            <a:pPr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The student has shown an ability and interest in using it during the trial period.</a:t>
            </a:r>
          </a:p>
        </p:txBody>
      </p:sp>
      <p:sp>
        <p:nvSpPr>
          <p:cNvPr id="67586"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Trial Period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143000"/>
            <a:ext cx="8229600" cy="5715000"/>
          </a:xfrm>
        </p:spPr>
        <p:txBody>
          <a:bodyPr/>
          <a:lstStyle/>
          <a:p>
            <a:pPr eaLnBrk="1" fontAlgn="auto" hangingPunct="1">
              <a:lnSpc>
                <a:spcPct val="80000"/>
              </a:lnSpc>
              <a:spcAft>
                <a:spcPts val="0"/>
              </a:spcAft>
              <a:buFontTx/>
              <a:buNone/>
              <a:defRPr/>
            </a:pPr>
            <a:r>
              <a:rPr lang="en-US" sz="2400" b="1" dirty="0" smtClean="0"/>
              <a:t>1. EVERYONE CAN AND DOES COMMUNICATE (DOCUMENT CURRENT METHODS)</a:t>
            </a:r>
          </a:p>
          <a:p>
            <a:pPr algn="ctr" eaLnBrk="1" fontAlgn="auto" hangingPunct="1">
              <a:lnSpc>
                <a:spcPct val="80000"/>
              </a:lnSpc>
              <a:spcAft>
                <a:spcPts val="0"/>
              </a:spcAft>
              <a:buFontTx/>
              <a:buNone/>
              <a:defRPr/>
            </a:pPr>
            <a:r>
              <a:rPr lang="en-US" sz="2400" b="1" u="sng" dirty="0" smtClean="0"/>
              <a:t>AAC ASSESSMENTS MUST:</a:t>
            </a:r>
          </a:p>
          <a:p>
            <a:pPr marL="457200" indent="-457200" eaLnBrk="1" fontAlgn="auto" hangingPunct="1">
              <a:lnSpc>
                <a:spcPct val="80000"/>
              </a:lnSpc>
              <a:spcAft>
                <a:spcPts val="0"/>
              </a:spcAft>
              <a:buFont typeface="Arial"/>
              <a:buNone/>
              <a:defRPr/>
            </a:pPr>
            <a:r>
              <a:rPr lang="en-US" sz="2400" b="1" dirty="0" smtClean="0"/>
              <a:t>2. BE CONSUMER DRIVEN (NEEDS OF CLIENT &amp;FAMILIES)</a:t>
            </a:r>
          </a:p>
          <a:p>
            <a:pPr eaLnBrk="1" fontAlgn="auto" hangingPunct="1">
              <a:lnSpc>
                <a:spcPct val="80000"/>
              </a:lnSpc>
              <a:spcAft>
                <a:spcPts val="0"/>
              </a:spcAft>
              <a:buFontTx/>
              <a:buNone/>
              <a:defRPr/>
            </a:pPr>
            <a:r>
              <a:rPr lang="en-US" sz="2400" b="1" dirty="0" smtClean="0"/>
              <a:t>3. BE CONDUCTED BY COLLABORATIVE TEAMS.</a:t>
            </a:r>
          </a:p>
          <a:p>
            <a:pPr eaLnBrk="1" fontAlgn="auto" hangingPunct="1">
              <a:lnSpc>
                <a:spcPct val="80000"/>
              </a:lnSpc>
              <a:spcAft>
                <a:spcPts val="0"/>
              </a:spcAft>
              <a:buFontTx/>
              <a:buNone/>
              <a:defRPr/>
            </a:pPr>
            <a:r>
              <a:rPr lang="en-US" sz="2400" b="1" dirty="0" smtClean="0"/>
              <a:t>4. FOCUS ON FUNCTIONAL, DAILY LIFE ACTIVITIES.(ADMINISTERING TESTS WILL NOT SUFFICE – HELPING A PERSON WHO USES AAC TO MAXIMIZE PARTICIPATION IN EVERYDAY LIFE IS A MAJOR FOCUS OF INTERVENTION;  MUST GATHER INFO DURING ASSESSMENT THAT WILL AFFECT DAILY LIFE).</a:t>
            </a:r>
          </a:p>
          <a:p>
            <a:pPr eaLnBrk="1" fontAlgn="auto" hangingPunct="1">
              <a:lnSpc>
                <a:spcPct val="80000"/>
              </a:lnSpc>
              <a:spcAft>
                <a:spcPts val="0"/>
              </a:spcAft>
              <a:buFontTx/>
              <a:buNone/>
              <a:defRPr/>
            </a:pPr>
            <a:r>
              <a:rPr lang="en-US" sz="2400" b="1" dirty="0" smtClean="0"/>
              <a:t>5. FOCUS ON FUNCTIONAL IMPLICATIONS OF THE DISORDER, NOT THE DISORDER ITSELF.</a:t>
            </a:r>
          </a:p>
          <a:p>
            <a:pPr eaLnBrk="1" fontAlgn="auto" hangingPunct="1">
              <a:lnSpc>
                <a:spcPct val="80000"/>
              </a:lnSpc>
              <a:spcAft>
                <a:spcPts val="0"/>
              </a:spcAft>
              <a:buFontTx/>
              <a:buNone/>
              <a:defRPr/>
            </a:pPr>
            <a:r>
              <a:rPr lang="en-US" sz="2400" b="1" dirty="0" smtClean="0"/>
              <a:t>	(DO NOT NEED TO EXTENSIVELY DIAGNOSE AND DESCRIBE THE DISRODER; MUST FOCUS ON THE IMPACT THE DISABILITY HAS ON DAILY LIFE; WHAT DOES CLIENT NEED TO DO TO PARTICIPATE IN DAILY LIFE).</a:t>
            </a:r>
          </a:p>
          <a:p>
            <a:pPr eaLnBrk="1" fontAlgn="auto" hangingPunct="1">
              <a:spcAft>
                <a:spcPts val="0"/>
              </a:spcAft>
              <a:defRPr/>
            </a:pPr>
            <a:endParaRPr lang="en-US" dirty="0"/>
          </a:p>
        </p:txBody>
      </p:sp>
      <p:sp>
        <p:nvSpPr>
          <p:cNvPr id="68610" name="Title 2"/>
          <p:cNvSpPr txBox="1">
            <a:spLocks noGrp="1"/>
          </p:cNvSpPr>
          <p:nvPr>
            <p:ph type="title"/>
          </p:nvPr>
        </p:nvSpPr>
        <p:spPr>
          <a:xfrm>
            <a:off x="457200" y="0"/>
            <a:ext cx="8229600" cy="1143000"/>
          </a:xfrm>
        </p:spPr>
        <p:txBody>
          <a:bodyPr/>
          <a:lstStyle/>
          <a:p>
            <a:pPr indent="254000"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Ten Principles of AAC Assessment      						           </a:t>
            </a:r>
            <a:r>
              <a:rPr lang="en-US" sz="2000" smtClean="0">
                <a:latin typeface="Trebuchet MS" pitchFamily="34" charset="0"/>
                <a:cs typeface="Arial" charset="0"/>
                <a:sym typeface="Trebuchet MS" pitchFamily="34" charset="0"/>
              </a:rPr>
              <a:t>LLloyd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3" name="Text Placeholder 1"/>
          <p:cNvSpPr txBox="1">
            <a:spLocks noGrp="1"/>
          </p:cNvSpPr>
          <p:nvPr>
            <p:ph type="body" idx="1"/>
          </p:nvPr>
        </p:nvSpPr>
        <p:spPr>
          <a:xfrm>
            <a:off x="457200" y="1658938"/>
            <a:ext cx="8229600" cy="4840287"/>
          </a:xfrm>
        </p:spPr>
        <p:txBody>
          <a:bodyPr/>
          <a:lstStyle/>
          <a:p>
            <a:pPr eaLnBrk="1" hangingPunct="1">
              <a:lnSpc>
                <a:spcPct val="80000"/>
              </a:lnSpc>
              <a:spcBef>
                <a:spcPct val="0"/>
              </a:spcBef>
              <a:buClr>
                <a:srgbClr val="00387E"/>
              </a:buClr>
              <a:buSzPct val="167000"/>
              <a:buFontTx/>
              <a:buNone/>
            </a:pPr>
            <a:r>
              <a:rPr lang="en-US" sz="2400" b="1" smtClean="0">
                <a:solidFill>
                  <a:srgbClr val="00387E"/>
                </a:solidFill>
                <a:latin typeface="Trebuchet MS" pitchFamily="34" charset="0"/>
                <a:cs typeface="Arial" charset="0"/>
                <a:sym typeface="Trebuchet MS" pitchFamily="34" charset="0"/>
              </a:rPr>
              <a:t>6. FOCUS ON STRENGTHS AND ABILITIES.(MUST FIND     OUT WHAT SUTDENT CAN DO IN ORDER TO IDENTIFY APPROPRIATE AAC SOLUTIONS THAT WILL BE FUNCTIONAL)</a:t>
            </a:r>
          </a:p>
          <a:p>
            <a:pPr eaLnBrk="1" hangingPunct="1">
              <a:lnSpc>
                <a:spcPct val="80000"/>
              </a:lnSpc>
              <a:spcBef>
                <a:spcPct val="0"/>
              </a:spcBef>
              <a:buClr>
                <a:srgbClr val="00387E"/>
              </a:buClr>
              <a:buSzPct val="167000"/>
              <a:buFontTx/>
              <a:buNone/>
            </a:pPr>
            <a:r>
              <a:rPr lang="en-US" sz="2400" b="1" smtClean="0">
                <a:solidFill>
                  <a:srgbClr val="00387E"/>
                </a:solidFill>
                <a:latin typeface="Trebuchet MS" pitchFamily="34" charset="0"/>
                <a:cs typeface="Arial" charset="0"/>
                <a:sym typeface="Trebuchet MS" pitchFamily="34" charset="0"/>
              </a:rPr>
              <a:t>7. FOCUS ON FEATURE MATCHING.</a:t>
            </a:r>
          </a:p>
          <a:p>
            <a:pPr eaLnBrk="1" hangingPunct="1">
              <a:lnSpc>
                <a:spcPct val="80000"/>
              </a:lnSpc>
              <a:spcBef>
                <a:spcPct val="0"/>
              </a:spcBef>
              <a:buClr>
                <a:srgbClr val="00387E"/>
              </a:buClr>
              <a:buSzPct val="167000"/>
              <a:buFontTx/>
              <a:buNone/>
            </a:pPr>
            <a:r>
              <a:rPr lang="en-US" sz="2400" b="1" smtClean="0">
                <a:solidFill>
                  <a:srgbClr val="00387E"/>
                </a:solidFill>
                <a:latin typeface="Trebuchet MS" pitchFamily="34" charset="0"/>
                <a:cs typeface="Arial" charset="0"/>
                <a:sym typeface="Trebuchet MS" pitchFamily="34" charset="0"/>
              </a:rPr>
              <a:t>8. ADHERE TO THE LAW OF PARSIMONY! (KEEP THIS INHERENTLY COMPLEX PROCESS AS SIMPLE AS POSSIBLE; PROVIDE SIMPLE AAC SOLUTIONS THAT MEET COMMUNICATION NEEDS).</a:t>
            </a:r>
          </a:p>
          <a:p>
            <a:pPr eaLnBrk="1" hangingPunct="1">
              <a:lnSpc>
                <a:spcPct val="80000"/>
              </a:lnSpc>
              <a:spcBef>
                <a:spcPct val="0"/>
              </a:spcBef>
              <a:buClr>
                <a:srgbClr val="00387E"/>
              </a:buClr>
              <a:buSzPct val="167000"/>
              <a:buFontTx/>
              <a:buNone/>
            </a:pPr>
            <a:r>
              <a:rPr lang="en-US" sz="2400" b="1" smtClean="0">
                <a:solidFill>
                  <a:srgbClr val="00387E"/>
                </a:solidFill>
                <a:latin typeface="Trebuchet MS" pitchFamily="34" charset="0"/>
                <a:cs typeface="Arial" charset="0"/>
                <a:sym typeface="Trebuchet MS" pitchFamily="34" charset="0"/>
              </a:rPr>
              <a:t>9. BE AN ONGOING PROCESS.(TRANSISTION, DEGEN.)</a:t>
            </a:r>
          </a:p>
          <a:p>
            <a:pPr eaLnBrk="1" hangingPunct="1">
              <a:lnSpc>
                <a:spcPct val="80000"/>
              </a:lnSpc>
              <a:spcBef>
                <a:spcPct val="0"/>
              </a:spcBef>
              <a:buClr>
                <a:srgbClr val="00387E"/>
              </a:buClr>
              <a:buSzPct val="167000"/>
              <a:buFontTx/>
              <a:buNone/>
            </a:pPr>
            <a:r>
              <a:rPr lang="en-US" sz="2400" b="1" smtClean="0">
                <a:solidFill>
                  <a:srgbClr val="00387E"/>
                </a:solidFill>
                <a:latin typeface="Trebuchet MS" pitchFamily="34" charset="0"/>
                <a:cs typeface="Arial" charset="0"/>
                <a:sym typeface="Trebuchet MS" pitchFamily="34" charset="0"/>
              </a:rPr>
              <a:t>10.RESULT IN POSITIVE CHANGE. (IF WE HAVE NOT MADE LIFE BETTER WE HAVE NOT DONE OUR JOB: COLLECT DATA, DOCUMENT CHANGE, REVISE PLAN).</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69634" name="Title 2"/>
          <p:cNvSpPr txBox="1">
            <a:spLocks noGrp="1"/>
          </p:cNvSpPr>
          <p:nvPr>
            <p:ph type="title"/>
          </p:nvPr>
        </p:nvSpPr>
        <p:spPr>
          <a:xfrm>
            <a:off x="457200" y="274638"/>
            <a:ext cx="8229600" cy="1325562"/>
          </a:xfrm>
        </p:spPr>
        <p:txBody>
          <a:bodyPr/>
          <a:lstStyle/>
          <a:p>
            <a:pPr indent="254000"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Ten Principles of AAC Assessment</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					                 </a:t>
            </a:r>
            <a:r>
              <a:rPr lang="en-US" sz="2000" smtClean="0">
                <a:latin typeface="Trebuchet MS" pitchFamily="34" charset="0"/>
                <a:cs typeface="Arial" charset="0"/>
                <a:sym typeface="Trebuchet MS" pitchFamily="34" charset="0"/>
              </a:rPr>
              <a:t>LLloyd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Text Placeholder 1"/>
          <p:cNvSpPr txBox="1">
            <a:spLocks noGrp="1"/>
          </p:cNvSpPr>
          <p:nvPr>
            <p:ph type="body" idx="1"/>
          </p:nvPr>
        </p:nvSpPr>
        <p:spPr>
          <a:xfrm>
            <a:off x="457200" y="1658938"/>
            <a:ext cx="8229600" cy="5199062"/>
          </a:xfrm>
        </p:spPr>
        <p:txBody>
          <a:bodyPr/>
          <a:lstStyle/>
          <a:p>
            <a:pPr eaLnBrk="1" hangingPunct="1">
              <a:spcBef>
                <a:spcPct val="0"/>
              </a:spcBef>
              <a:buClr>
                <a:srgbClr val="00387E"/>
              </a:buClr>
              <a:buSzPct val="167000"/>
              <a:buFontTx/>
              <a:buChar char="•"/>
            </a:pPr>
            <a:r>
              <a:rPr lang="en-US" sz="2000" b="1" smtClean="0">
                <a:solidFill>
                  <a:srgbClr val="00387E"/>
                </a:solidFill>
                <a:latin typeface="Trebuchet MS" pitchFamily="34" charset="0"/>
                <a:cs typeface="Arial" charset="0"/>
                <a:sym typeface="Trebuchet MS" pitchFamily="34" charset="0"/>
              </a:rPr>
              <a:t>LINGUISTIC COMPETENCE</a:t>
            </a:r>
            <a:r>
              <a:rPr lang="en-US" sz="2000" smtClean="0">
                <a:solidFill>
                  <a:srgbClr val="00387E"/>
                </a:solidFill>
                <a:latin typeface="Trebuchet MS" pitchFamily="34" charset="0"/>
                <a:cs typeface="Arial" charset="0"/>
                <a:sym typeface="Trebuchet MS" pitchFamily="34" charset="0"/>
              </a:rPr>
              <a:t/>
            </a:r>
            <a:br>
              <a:rPr lang="en-US" sz="2000" smtClean="0">
                <a:solidFill>
                  <a:srgbClr val="00387E"/>
                </a:solidFill>
                <a:latin typeface="Trebuchet MS" pitchFamily="34" charset="0"/>
                <a:cs typeface="Arial" charset="0"/>
                <a:sym typeface="Trebuchet MS" pitchFamily="34" charset="0"/>
              </a:rPr>
            </a:br>
            <a:r>
              <a:rPr lang="en-US" sz="2000" smtClean="0">
                <a:solidFill>
                  <a:srgbClr val="00387E"/>
                </a:solidFill>
                <a:latin typeface="Trebuchet MS" pitchFamily="34" charset="0"/>
                <a:cs typeface="Arial" charset="0"/>
                <a:sym typeface="Trebuchet MS" pitchFamily="34" charset="0"/>
              </a:rPr>
              <a:t>Receptive and expressive language skills of one’s native language.</a:t>
            </a:r>
            <a:br>
              <a:rPr lang="en-US" sz="2000" smtClean="0">
                <a:solidFill>
                  <a:srgbClr val="00387E"/>
                </a:solidFill>
                <a:latin typeface="Trebuchet MS" pitchFamily="34" charset="0"/>
                <a:cs typeface="Arial" charset="0"/>
                <a:sym typeface="Trebuchet MS" pitchFamily="34" charset="0"/>
              </a:rPr>
            </a:br>
            <a:endParaRPr lang="en-US" sz="200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r>
              <a:rPr lang="en-US" sz="2000" b="1" smtClean="0">
                <a:solidFill>
                  <a:srgbClr val="00387E"/>
                </a:solidFill>
                <a:latin typeface="Trebuchet MS" pitchFamily="34" charset="0"/>
                <a:cs typeface="Arial" charset="0"/>
                <a:sym typeface="Trebuchet MS" pitchFamily="34" charset="0"/>
              </a:rPr>
              <a:t>OPERATIONAL COMPETENCE</a:t>
            </a:r>
            <a:r>
              <a:rPr lang="en-US" sz="2000" smtClean="0">
                <a:solidFill>
                  <a:srgbClr val="00387E"/>
                </a:solidFill>
                <a:latin typeface="Trebuchet MS" pitchFamily="34" charset="0"/>
                <a:cs typeface="Arial" charset="0"/>
                <a:sym typeface="Trebuchet MS" pitchFamily="34" charset="0"/>
              </a:rPr>
              <a:t/>
            </a:r>
            <a:br>
              <a:rPr lang="en-US" sz="2000" smtClean="0">
                <a:solidFill>
                  <a:srgbClr val="00387E"/>
                </a:solidFill>
                <a:latin typeface="Trebuchet MS" pitchFamily="34" charset="0"/>
                <a:cs typeface="Arial" charset="0"/>
                <a:sym typeface="Trebuchet MS" pitchFamily="34" charset="0"/>
              </a:rPr>
            </a:br>
            <a:r>
              <a:rPr lang="en-US" sz="2000" smtClean="0">
                <a:solidFill>
                  <a:srgbClr val="00387E"/>
                </a:solidFill>
                <a:latin typeface="Trebuchet MS" pitchFamily="34" charset="0"/>
                <a:cs typeface="Arial" charset="0"/>
                <a:sym typeface="Trebuchet MS" pitchFamily="34" charset="0"/>
              </a:rPr>
              <a:t>Technical skills needed to operate the AAC system accurately and efficiently.</a:t>
            </a:r>
            <a:br>
              <a:rPr lang="en-US" sz="2000" smtClean="0">
                <a:solidFill>
                  <a:srgbClr val="00387E"/>
                </a:solidFill>
                <a:latin typeface="Trebuchet MS" pitchFamily="34" charset="0"/>
                <a:cs typeface="Arial" charset="0"/>
                <a:sym typeface="Trebuchet MS" pitchFamily="34" charset="0"/>
              </a:rPr>
            </a:br>
            <a:endParaRPr lang="en-US" sz="200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r>
              <a:rPr lang="en-US" sz="2000" b="1" smtClean="0">
                <a:solidFill>
                  <a:srgbClr val="00387E"/>
                </a:solidFill>
                <a:latin typeface="Trebuchet MS" pitchFamily="34" charset="0"/>
                <a:cs typeface="Arial" charset="0"/>
                <a:sym typeface="Trebuchet MS" pitchFamily="34" charset="0"/>
              </a:rPr>
              <a:t>SOCIAL COMPETENCE</a:t>
            </a:r>
            <a:r>
              <a:rPr lang="en-US" sz="2000" smtClean="0">
                <a:solidFill>
                  <a:srgbClr val="00387E"/>
                </a:solidFill>
                <a:latin typeface="Trebuchet MS" pitchFamily="34" charset="0"/>
                <a:cs typeface="Arial" charset="0"/>
                <a:sym typeface="Trebuchet MS" pitchFamily="34" charset="0"/>
              </a:rPr>
              <a:t/>
            </a:r>
            <a:br>
              <a:rPr lang="en-US" sz="2000" smtClean="0">
                <a:solidFill>
                  <a:srgbClr val="00387E"/>
                </a:solidFill>
                <a:latin typeface="Trebuchet MS" pitchFamily="34" charset="0"/>
                <a:cs typeface="Arial" charset="0"/>
                <a:sym typeface="Trebuchet MS" pitchFamily="34" charset="0"/>
              </a:rPr>
            </a:br>
            <a:r>
              <a:rPr lang="en-US" sz="2000" smtClean="0">
                <a:solidFill>
                  <a:srgbClr val="00387E"/>
                </a:solidFill>
                <a:latin typeface="Trebuchet MS" pitchFamily="34" charset="0"/>
                <a:cs typeface="Arial" charset="0"/>
                <a:sym typeface="Trebuchet MS" pitchFamily="34" charset="0"/>
              </a:rPr>
              <a:t>Skills of social interaction such as initiating, maintaining, developing, and terminating communication.</a:t>
            </a:r>
            <a:br>
              <a:rPr lang="en-US" sz="2000" smtClean="0">
                <a:solidFill>
                  <a:srgbClr val="00387E"/>
                </a:solidFill>
                <a:latin typeface="Trebuchet MS" pitchFamily="34" charset="0"/>
                <a:cs typeface="Arial" charset="0"/>
                <a:sym typeface="Trebuchet MS" pitchFamily="34" charset="0"/>
              </a:rPr>
            </a:br>
            <a:endParaRPr lang="en-US" sz="200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r>
              <a:rPr lang="en-US" sz="2000" b="1" smtClean="0">
                <a:solidFill>
                  <a:srgbClr val="00387E"/>
                </a:solidFill>
                <a:latin typeface="Trebuchet MS" pitchFamily="34" charset="0"/>
                <a:cs typeface="Arial" charset="0"/>
                <a:sym typeface="Trebuchet MS" pitchFamily="34" charset="0"/>
              </a:rPr>
              <a:t>STRATEGIC COMPETENCE</a:t>
            </a:r>
            <a:r>
              <a:rPr lang="en-US" sz="2000" smtClean="0">
                <a:solidFill>
                  <a:srgbClr val="00387E"/>
                </a:solidFill>
                <a:latin typeface="Trebuchet MS" pitchFamily="34" charset="0"/>
                <a:cs typeface="Arial" charset="0"/>
                <a:sym typeface="Trebuchet MS" pitchFamily="34" charset="0"/>
              </a:rPr>
              <a:t/>
            </a:r>
            <a:br>
              <a:rPr lang="en-US" sz="2000" smtClean="0">
                <a:solidFill>
                  <a:srgbClr val="00387E"/>
                </a:solidFill>
                <a:latin typeface="Trebuchet MS" pitchFamily="34" charset="0"/>
                <a:cs typeface="Arial" charset="0"/>
                <a:sym typeface="Trebuchet MS" pitchFamily="34" charset="0"/>
              </a:rPr>
            </a:br>
            <a:r>
              <a:rPr lang="en-US" sz="2000" smtClean="0">
                <a:solidFill>
                  <a:srgbClr val="00387E"/>
                </a:solidFill>
                <a:latin typeface="Trebuchet MS" pitchFamily="34" charset="0"/>
                <a:cs typeface="Arial" charset="0"/>
                <a:sym typeface="Trebuchet MS" pitchFamily="34" charset="0"/>
              </a:rPr>
              <a:t>Compensatory strategies that people who rely on AAC use to deal with functional limitations associated with AAC use.</a:t>
            </a:r>
            <a:br>
              <a:rPr lang="en-US" sz="2000" smtClean="0">
                <a:solidFill>
                  <a:srgbClr val="00387E"/>
                </a:solidFill>
                <a:latin typeface="Trebuchet MS" pitchFamily="34" charset="0"/>
                <a:cs typeface="Arial" charset="0"/>
                <a:sym typeface="Trebuchet MS" pitchFamily="34" charset="0"/>
              </a:rPr>
            </a:br>
            <a:r>
              <a:rPr lang="en-US" sz="2000" smtClean="0">
                <a:solidFill>
                  <a:srgbClr val="00387E"/>
                </a:solidFill>
                <a:latin typeface="Trebuchet MS" pitchFamily="34" charset="0"/>
                <a:cs typeface="Arial" charset="0"/>
                <a:sym typeface="Trebuchet MS" pitchFamily="34" charset="0"/>
              </a:rPr>
              <a:t>i.e. resolving communication breakdown.</a:t>
            </a:r>
          </a:p>
          <a:p>
            <a:pPr eaLnBrk="1" hangingPunct="1">
              <a:spcBef>
                <a:spcPct val="0"/>
              </a:spcBef>
              <a:buClr>
                <a:srgbClr val="00387E"/>
              </a:buClr>
              <a:buSzPct val="167000"/>
              <a:buFontTx/>
              <a:buChar char="•"/>
            </a:pPr>
            <a:r>
              <a:rPr lang="en-US" sz="2000" smtClean="0">
                <a:solidFill>
                  <a:srgbClr val="00387E"/>
                </a:solidFill>
                <a:latin typeface="Trebuchet MS" pitchFamily="34" charset="0"/>
                <a:cs typeface="Arial" charset="0"/>
                <a:sym typeface="Trebuchet MS" pitchFamily="34" charset="0"/>
              </a:rPr>
              <a:t>See Functional Communication Training</a:t>
            </a:r>
          </a:p>
        </p:txBody>
      </p:sp>
      <p:sp>
        <p:nvSpPr>
          <p:cNvPr id="70658" name="Title 2"/>
          <p:cNvSpPr txBox="1">
            <a:spLocks noGrp="1"/>
          </p:cNvSpPr>
          <p:nvPr>
            <p:ph type="title"/>
          </p:nvPr>
        </p:nvSpPr>
        <p:spPr>
          <a:xfrm>
            <a:off x="457200" y="274638"/>
            <a:ext cx="8229600" cy="1325562"/>
          </a:xfrm>
        </p:spPr>
        <p:txBody>
          <a:bodyPr/>
          <a:lstStyle/>
          <a:p>
            <a:pPr indent="254000" algn="ctr" eaLnBrk="1" hangingPunct="1">
              <a:spcBef>
                <a:spcPct val="0"/>
              </a:spcBef>
              <a:buSzTx/>
              <a:buFont typeface="Trebuchet MS" pitchFamily="34" charset="0"/>
              <a:buNone/>
            </a:pPr>
            <a:r>
              <a:rPr lang="en-US" sz="3200" smtClean="0">
                <a:latin typeface="Trebuchet MS" pitchFamily="34" charset="0"/>
                <a:cs typeface="Arial" charset="0"/>
                <a:sym typeface="Trebuchet MS" pitchFamily="34" charset="0"/>
              </a:rPr>
              <a:t>Four Components of Communicative</a:t>
            </a:r>
            <a:br>
              <a:rPr lang="en-US" sz="3200" smtClean="0">
                <a:latin typeface="Trebuchet MS" pitchFamily="34" charset="0"/>
                <a:cs typeface="Arial" charset="0"/>
                <a:sym typeface="Trebuchet MS" pitchFamily="34" charset="0"/>
              </a:rPr>
            </a:br>
            <a:r>
              <a:rPr lang="en-US" sz="3200" smtClean="0">
                <a:latin typeface="Trebuchet MS" pitchFamily="34" charset="0"/>
                <a:cs typeface="Arial" charset="0"/>
                <a:sym typeface="Trebuchet MS" pitchFamily="34" charset="0"/>
              </a:rPr>
              <a:t>  Competence by Janice Light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 name="Shape 90"/>
          <p:cNvSpPr txBox="1">
            <a:spLocks noGrp="1"/>
          </p:cNvSpPr>
          <p:nvPr>
            <p:ph type="body" idx="1"/>
          </p:nvPr>
        </p:nvSpPr>
        <p:spPr>
          <a:xfrm>
            <a:off x="457200" y="1658938"/>
            <a:ext cx="8229600" cy="5108575"/>
          </a:xfrm>
        </p:spPr>
        <p:txBody>
          <a:bodyPr>
            <a:spAutoFit/>
          </a:bodyPr>
          <a:lstStyle/>
          <a:p>
            <a:pPr eaLnBrk="1" fontAlgn="auto" hangingPunct="1">
              <a:spcAft>
                <a:spcPts val="0"/>
              </a:spcAft>
              <a:buFont typeface="Arial"/>
              <a:buNone/>
              <a:defRPr/>
            </a:pPr>
            <a:r>
              <a:rPr lang="en" dirty="0"/>
              <a:t>Section 300.6  Assistive technology service</a:t>
            </a:r>
          </a:p>
          <a:p>
            <a:pPr eaLnBrk="1" fontAlgn="auto" hangingPunct="1">
              <a:spcAft>
                <a:spcPts val="0"/>
              </a:spcAft>
              <a:buFont typeface="Arial"/>
              <a:buNone/>
              <a:defRPr/>
            </a:pPr>
            <a:r>
              <a:rPr lang="en" dirty="0"/>
              <a:t>is any service that directly assists a </a:t>
            </a:r>
            <a:r>
              <a:rPr lang="en" dirty="0" smtClean="0"/>
              <a:t>child</a:t>
            </a:r>
          </a:p>
          <a:p>
            <a:pPr eaLnBrk="1" fontAlgn="auto" hangingPunct="1">
              <a:spcAft>
                <a:spcPts val="0"/>
              </a:spcAft>
              <a:buFont typeface="Arial"/>
              <a:buNone/>
              <a:defRPr/>
            </a:pPr>
            <a:r>
              <a:rPr lang="en" dirty="0" smtClean="0"/>
              <a:t>with </a:t>
            </a:r>
            <a:r>
              <a:rPr lang="en" dirty="0"/>
              <a:t>a disability with the </a:t>
            </a:r>
            <a:r>
              <a:rPr lang="en" dirty="0" smtClean="0"/>
              <a:t>selection,</a:t>
            </a:r>
          </a:p>
          <a:p>
            <a:pPr eaLnBrk="1" fontAlgn="auto" hangingPunct="1">
              <a:spcAft>
                <a:spcPts val="0"/>
              </a:spcAft>
              <a:buFont typeface="Arial"/>
              <a:buNone/>
              <a:defRPr/>
            </a:pPr>
            <a:r>
              <a:rPr lang="en" dirty="0" smtClean="0"/>
              <a:t>acquisition</a:t>
            </a:r>
            <a:r>
              <a:rPr lang="en" dirty="0"/>
              <a:t>, or use of an assistive</a:t>
            </a:r>
          </a:p>
          <a:p>
            <a:pPr eaLnBrk="1" fontAlgn="auto" hangingPunct="1">
              <a:spcAft>
                <a:spcPts val="0"/>
              </a:spcAft>
              <a:buFont typeface="Arial"/>
              <a:buNone/>
              <a:defRPr/>
            </a:pPr>
            <a:r>
              <a:rPr lang="en" dirty="0"/>
              <a:t>technology device.  The term includes-</a:t>
            </a:r>
          </a:p>
          <a:p>
            <a:pPr marL="457200" indent="-431800" eaLnBrk="1" fontAlgn="auto" hangingPunct="1">
              <a:spcAft>
                <a:spcPts val="0"/>
              </a:spcAft>
              <a:defRPr/>
            </a:pPr>
            <a:r>
              <a:rPr lang="en" dirty="0"/>
              <a:t>(a) The evaluation of the needs of a child with a disability, including a functional evaluation of the child in the child’s customary environment;</a:t>
            </a:r>
          </a:p>
          <a:p>
            <a:pPr eaLnBrk="1" fontAlgn="auto" hangingPunct="1">
              <a:spcAft>
                <a:spcPts val="0"/>
              </a:spcAft>
              <a:defRPr/>
            </a:pPr>
            <a:endParaRPr dirty="0"/>
          </a:p>
        </p:txBody>
      </p:sp>
      <p:sp>
        <p:nvSpPr>
          <p:cNvPr id="17410" name="Shape 91"/>
          <p:cNvSpPr txBox="1">
            <a:spLocks noGrp="1"/>
          </p:cNvSpPr>
          <p:nvPr>
            <p:ph type="title"/>
          </p:nvPr>
        </p:nvSpPr>
        <p:spPr>
          <a:xfrm>
            <a:off x="457200" y="806450"/>
            <a:ext cx="8229600" cy="7937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Assistive Technology Service</a:t>
            </a:r>
          </a:p>
        </p:txBody>
      </p:sp>
    </p:spTree>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1" name="Shape 126"/>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z="3000" smtClean="0">
                <a:solidFill>
                  <a:srgbClr val="00387E"/>
                </a:solidFill>
                <a:latin typeface="Trebuchet MS" pitchFamily="34" charset="0"/>
                <a:cs typeface="Arial" charset="0"/>
                <a:sym typeface="Trebuchet MS" pitchFamily="34" charset="0"/>
              </a:rPr>
              <a:t>-Communication Samples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3000" smtClean="0">
                <a:solidFill>
                  <a:srgbClr val="00387E"/>
                </a:solidFill>
                <a:latin typeface="Trebuchet MS" pitchFamily="34" charset="0"/>
                <a:cs typeface="Arial" charset="0"/>
                <a:sym typeface="Trebuchet MS" pitchFamily="34" charset="0"/>
              </a:rPr>
              <a:t>-Functional Communication Profile-Revised</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a:t>
            </a:r>
            <a:r>
              <a:rPr lang="en-US" sz="3000" smtClean="0">
                <a:solidFill>
                  <a:srgbClr val="00387E"/>
                </a:solidFill>
                <a:latin typeface="Trebuchet MS" pitchFamily="34" charset="0"/>
                <a:cs typeface="Arial" charset="0"/>
                <a:sym typeface="Trebuchet MS" pitchFamily="34" charset="0"/>
              </a:rPr>
              <a:t>AAC Guided Assessment-Daily Comm. Partners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3000" smtClean="0">
                <a:solidFill>
                  <a:srgbClr val="00387E"/>
                </a:solidFill>
                <a:latin typeface="Trebuchet MS" pitchFamily="34" charset="0"/>
                <a:cs typeface="Arial" charset="0"/>
                <a:sym typeface="Trebuchet MS" pitchFamily="34" charset="0"/>
              </a:rPr>
              <a:t>-Social Networks: A Communication Inventory for Ind. with Complex Comm. needs and their Comm. Partners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71682" name="Shape 127"/>
          <p:cNvSpPr txBox="1">
            <a:spLocks noGrp="1"/>
          </p:cNvSpPr>
          <p:nvPr>
            <p:ph type="title"/>
          </p:nvPr>
        </p:nvSpPr>
        <p:spPr>
          <a:xfrm>
            <a:off x="457200" y="196850"/>
            <a:ext cx="8229600" cy="14033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AAC Protocols </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	</a:t>
            </a:r>
          </a:p>
        </p:txBody>
      </p:sp>
    </p:spTree>
  </p:cSld>
  <p:clrMapOvr>
    <a:masterClrMapping/>
  </p:clrMapOvr>
  <p:transition spd="slow">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 name="Shape 132"/>
          <p:cNvSpPr txBox="1">
            <a:spLocks noGrp="1"/>
          </p:cNvSpPr>
          <p:nvPr>
            <p:ph type="body" idx="1"/>
          </p:nvPr>
        </p:nvSpPr>
        <p:spPr>
          <a:xfrm>
            <a:off x="457200" y="1658938"/>
            <a:ext cx="8229600" cy="4840287"/>
          </a:xfrm>
        </p:spPr>
        <p:txBody>
          <a:bodyPr>
            <a:spAutoFit/>
          </a:bodyPr>
          <a:lstStyle/>
          <a:p>
            <a:pPr marL="1371600" indent="457200" eaLnBrk="1" fontAlgn="auto" hangingPunct="1">
              <a:spcAft>
                <a:spcPts val="0"/>
              </a:spcAft>
              <a:buFont typeface="Arial"/>
              <a:buNone/>
              <a:defRPr/>
            </a:pPr>
            <a:r>
              <a:rPr lang="en" u="sng" dirty="0">
                <a:solidFill>
                  <a:schemeClr val="hlink"/>
                </a:solidFill>
                <a:hlinkClick r:id="rId3"/>
              </a:rPr>
              <a:t>Ecological Inventory</a:t>
            </a:r>
          </a:p>
          <a:p>
            <a:pPr marL="0" indent="0" eaLnBrk="1" fontAlgn="auto" hangingPunct="1">
              <a:spcAft>
                <a:spcPts val="0"/>
              </a:spcAft>
              <a:buFont typeface="Arial"/>
              <a:buNone/>
              <a:defRPr/>
            </a:pPr>
            <a:r>
              <a:rPr lang="en" sz="2400" dirty="0">
                <a:solidFill>
                  <a:srgbClr val="333399"/>
                </a:solidFill>
                <a:latin typeface="Arial"/>
                <a:ea typeface="Arial"/>
                <a:cs typeface="Arial"/>
                <a:sym typeface="Arial"/>
              </a:rPr>
              <a:t>Paul Olson, MS CCC-SLP, ISD 728 Elk River School Dist.</a:t>
            </a:r>
          </a:p>
          <a:p>
            <a:pPr eaLnBrk="1" fontAlgn="auto" hangingPunct="1">
              <a:spcAft>
                <a:spcPts val="0"/>
              </a:spcAft>
              <a:buFont typeface="Arial"/>
              <a:buNone/>
              <a:defRPr/>
            </a:pPr>
            <a:r>
              <a:rPr lang="en" sz="1800" dirty="0"/>
              <a:t>Enhancing Everyday Comm. for Children with Disabilities, Sigfoos et al.</a:t>
            </a:r>
          </a:p>
          <a:p>
            <a:pPr eaLnBrk="1" fontAlgn="auto" hangingPunct="1">
              <a:spcAft>
                <a:spcPts val="0"/>
              </a:spcAft>
              <a:defRPr/>
            </a:pPr>
            <a:endParaRPr dirty="0"/>
          </a:p>
          <a:p>
            <a:pPr eaLnBrk="1" fontAlgn="auto" hangingPunct="1">
              <a:spcAft>
                <a:spcPts val="0"/>
              </a:spcAft>
              <a:buFont typeface="Arial"/>
              <a:buNone/>
              <a:defRPr/>
            </a:pPr>
            <a:r>
              <a:rPr lang="en" dirty="0"/>
              <a:t>How do You Know it     Show Me the Data</a:t>
            </a:r>
          </a:p>
          <a:p>
            <a:pPr eaLnBrk="1" fontAlgn="auto" hangingPunct="1">
              <a:spcAft>
                <a:spcPts val="0"/>
              </a:spcAft>
              <a:buFont typeface="Arial"/>
              <a:buNone/>
              <a:defRPr/>
            </a:pPr>
            <a:r>
              <a:rPr lang="en" sz="1400" dirty="0"/>
              <a:t>Penny Read, Gayle Bowser, Jane Korsten		Experiment Ed. Unit from the  University of WA</a:t>
            </a:r>
          </a:p>
        </p:txBody>
      </p:sp>
      <p:sp>
        <p:nvSpPr>
          <p:cNvPr id="73730" name="Shape 133"/>
          <p:cNvSpPr txBox="1">
            <a:spLocks noGrp="1"/>
          </p:cNvSpPr>
          <p:nvPr>
            <p:ph type="title"/>
          </p:nvPr>
        </p:nvSpPr>
        <p:spPr>
          <a:xfrm>
            <a:off x="457200" y="806450"/>
            <a:ext cx="8229600" cy="7937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Communication Samples</a:t>
            </a:r>
          </a:p>
        </p:txBody>
      </p:sp>
      <p:sp>
        <p:nvSpPr>
          <p:cNvPr id="73731" name="Shape 134">
            <a:hlinkClick r:id="rId4"/>
          </p:cNvPr>
          <p:cNvSpPr>
            <a:spLocks noChangeArrowheads="1"/>
          </p:cNvSpPr>
          <p:nvPr/>
        </p:nvSpPr>
        <p:spPr bwMode="auto">
          <a:xfrm>
            <a:off x="1066800" y="4410075"/>
            <a:ext cx="1676400" cy="2066925"/>
          </a:xfrm>
          <a:prstGeom prst="rect">
            <a:avLst/>
          </a:prstGeom>
          <a:blipFill dpi="0" rotWithShape="1">
            <a:blip r:embed="rId5"/>
            <a:srcRect/>
            <a:stretch>
              <a:fillRect/>
            </a:stretch>
          </a:blipFill>
          <a:ln w="9525">
            <a:noFill/>
            <a:miter lim="800000"/>
            <a:headEnd/>
            <a:tailEnd/>
          </a:ln>
        </p:spPr>
        <p:txBody>
          <a:bodyPr/>
          <a:lstStyle/>
          <a:p>
            <a:endParaRPr lang="en-US"/>
          </a:p>
        </p:txBody>
      </p:sp>
      <p:sp>
        <p:nvSpPr>
          <p:cNvPr id="73732" name="Shape 135">
            <a:hlinkClick r:id="rId6"/>
          </p:cNvPr>
          <p:cNvSpPr>
            <a:spLocks noChangeArrowheads="1"/>
          </p:cNvSpPr>
          <p:nvPr/>
        </p:nvSpPr>
        <p:spPr bwMode="auto">
          <a:xfrm>
            <a:off x="5715000" y="4318000"/>
            <a:ext cx="1792287" cy="2006600"/>
          </a:xfrm>
          <a:prstGeom prst="rect">
            <a:avLst/>
          </a:prstGeom>
          <a:blipFill dpi="0" rotWithShape="1">
            <a:blip r:embed="rId7"/>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7" name="Shape 140"/>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Population-</a:t>
            </a:r>
            <a:r>
              <a:rPr lang="en-US" sz="2400" smtClean="0">
                <a:solidFill>
                  <a:srgbClr val="00387E"/>
                </a:solidFill>
                <a:latin typeface="Trebuchet MS" pitchFamily="34" charset="0"/>
                <a:cs typeface="Arial" charset="0"/>
                <a:sym typeface="Trebuchet MS" pitchFamily="34" charset="0"/>
              </a:rPr>
              <a:t>used for all populations to determine current level of communication skills and areas to be worked on</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3 Resources:</a:t>
            </a: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a:t>
            </a:r>
            <a:r>
              <a:rPr lang="en-US" sz="2400" b="1" smtClean="0">
                <a:solidFill>
                  <a:srgbClr val="00387E"/>
                </a:solidFill>
                <a:latin typeface="Trebuchet MS" pitchFamily="34" charset="0"/>
                <a:cs typeface="Arial" charset="0"/>
                <a:sym typeface="Trebuchet MS" pitchFamily="34" charset="0"/>
              </a:rPr>
              <a:t>Ecological Inventory </a:t>
            </a:r>
            <a:r>
              <a:rPr lang="en-US" sz="2400" smtClean="0">
                <a:solidFill>
                  <a:srgbClr val="00387E"/>
                </a:solidFill>
                <a:latin typeface="Trebuchet MS" pitchFamily="34" charset="0"/>
                <a:cs typeface="Arial" charset="0"/>
                <a:sym typeface="Trebuchet MS" pitchFamily="34" charset="0"/>
              </a:rPr>
              <a:t>for Core, Fringe, Social Language.  Observe student and peers to develop AAC vocab needed</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a:t>
            </a:r>
            <a:r>
              <a:rPr lang="en-US" sz="2400" b="1" smtClean="0">
                <a:solidFill>
                  <a:srgbClr val="00387E"/>
                </a:solidFill>
                <a:latin typeface="Trebuchet MS" pitchFamily="34" charset="0"/>
                <a:cs typeface="Arial" charset="0"/>
                <a:sym typeface="Trebuchet MS" pitchFamily="34" charset="0"/>
              </a:rPr>
              <a:t>How Do You Know It-Know It- How Do You Show It and Show Me The Data </a:t>
            </a:r>
            <a:r>
              <a:rPr lang="en-US" sz="2400" smtClean="0">
                <a:solidFill>
                  <a:srgbClr val="00387E"/>
                </a:solidFill>
                <a:latin typeface="Trebuchet MS" pitchFamily="34" charset="0"/>
                <a:cs typeface="Arial" charset="0"/>
                <a:sym typeface="Trebuchet MS" pitchFamily="34" charset="0"/>
              </a:rPr>
              <a:t>Forms are good for data collection and progress monitoring </a:t>
            </a:r>
          </a:p>
        </p:txBody>
      </p:sp>
      <p:sp>
        <p:nvSpPr>
          <p:cNvPr id="75778" name="Shape 141"/>
          <p:cNvSpPr txBox="1">
            <a:spLocks noGrp="1"/>
          </p:cNvSpPr>
          <p:nvPr>
            <p:ph type="title"/>
          </p:nvPr>
        </p:nvSpPr>
        <p:spPr>
          <a:xfrm>
            <a:off x="457200" y="958850"/>
            <a:ext cx="8229600" cy="641350"/>
          </a:xfrm>
        </p:spPr>
        <p:txBody>
          <a:bodyPr>
            <a:spAutoFit/>
          </a:bodyPr>
          <a:lstStyle/>
          <a:p>
            <a:pPr indent="254000" algn="ctr" eaLnBrk="1" hangingPunct="1">
              <a:spcBef>
                <a:spcPct val="0"/>
              </a:spcBef>
              <a:buSzTx/>
              <a:buFont typeface="Trebuchet MS" pitchFamily="34" charset="0"/>
              <a:buNone/>
            </a:pPr>
            <a:r>
              <a:rPr lang="en-US" sz="3000" b="0" u="sng" dirty="0" smtClean="0">
                <a:solidFill>
                  <a:schemeClr val="hlink"/>
                </a:solidFill>
                <a:latin typeface="Trebuchet MS" pitchFamily="34" charset="0"/>
                <a:cs typeface="Arial" charset="0"/>
                <a:sym typeface="Trebuchet MS" pitchFamily="34" charset="0"/>
                <a:hlinkClick r:id="rId3"/>
              </a:rPr>
              <a:t>Communication Samples</a:t>
            </a:r>
          </a:p>
        </p:txBody>
      </p:sp>
    </p:spTree>
  </p:cSld>
  <p:clrMapOvr>
    <a:masterClrMapping/>
  </p:clrMapOvr>
  <p:transition spd="slow">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5" name="Shape 146"/>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p:txBody>
      </p:sp>
      <p:sp>
        <p:nvSpPr>
          <p:cNvPr id="77826" name="Shape 147"/>
          <p:cNvSpPr txBox="1">
            <a:spLocks noGrp="1"/>
          </p:cNvSpPr>
          <p:nvPr>
            <p:ph type="title"/>
          </p:nvPr>
        </p:nvSpPr>
        <p:spPr>
          <a:xfrm>
            <a:off x="457200" y="806450"/>
            <a:ext cx="8229600" cy="7937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AAC Evaluations</a:t>
            </a:r>
          </a:p>
        </p:txBody>
      </p:sp>
      <p:sp>
        <p:nvSpPr>
          <p:cNvPr id="77827" name="Shape 148">
            <a:hlinkClick r:id="rId3"/>
          </p:cNvPr>
          <p:cNvSpPr>
            <a:spLocks noChangeArrowheads="1"/>
          </p:cNvSpPr>
          <p:nvPr/>
        </p:nvSpPr>
        <p:spPr bwMode="auto">
          <a:xfrm>
            <a:off x="2543175" y="1849438"/>
            <a:ext cx="1577975" cy="2025650"/>
          </a:xfrm>
          <a:prstGeom prst="rect">
            <a:avLst/>
          </a:prstGeom>
          <a:blipFill dpi="0" rotWithShape="1">
            <a:blip r:embed="rId4"/>
            <a:srcRect/>
            <a:stretch>
              <a:fillRect/>
            </a:stretch>
          </a:blipFill>
          <a:ln w="9525">
            <a:noFill/>
            <a:miter lim="800000"/>
            <a:headEnd/>
            <a:tailEnd/>
          </a:ln>
        </p:spPr>
        <p:txBody>
          <a:bodyPr/>
          <a:lstStyle/>
          <a:p>
            <a:endParaRPr lang="en-US"/>
          </a:p>
        </p:txBody>
      </p:sp>
      <p:sp>
        <p:nvSpPr>
          <p:cNvPr id="77828" name="Shape 149"/>
          <p:cNvSpPr>
            <a:spLocks noChangeArrowheads="1"/>
          </p:cNvSpPr>
          <p:nvPr/>
        </p:nvSpPr>
        <p:spPr bwMode="auto">
          <a:xfrm>
            <a:off x="4405313" y="1939925"/>
            <a:ext cx="2011362" cy="1843088"/>
          </a:xfrm>
          <a:prstGeom prst="rect">
            <a:avLst/>
          </a:prstGeom>
          <a:blipFill dpi="0" rotWithShape="1">
            <a:blip r:embed="rId5"/>
            <a:srcRect/>
            <a:stretch>
              <a:fillRect/>
            </a:stretch>
          </a:blipFill>
          <a:ln w="9525">
            <a:noFill/>
            <a:miter lim="800000"/>
            <a:headEnd/>
            <a:tailEnd/>
          </a:ln>
        </p:spPr>
        <p:txBody>
          <a:bodyPr/>
          <a:lstStyle/>
          <a:p>
            <a:endParaRPr lang="en-US"/>
          </a:p>
        </p:txBody>
      </p:sp>
      <p:sp>
        <p:nvSpPr>
          <p:cNvPr id="77829" name="Shape 150">
            <a:hlinkClick r:id="rId6"/>
          </p:cNvPr>
          <p:cNvSpPr>
            <a:spLocks noChangeArrowheads="1"/>
          </p:cNvSpPr>
          <p:nvPr/>
        </p:nvSpPr>
        <p:spPr bwMode="auto">
          <a:xfrm rot="-2039693">
            <a:off x="1052513" y="3821113"/>
            <a:ext cx="1663700" cy="2117725"/>
          </a:xfrm>
          <a:prstGeom prst="rect">
            <a:avLst/>
          </a:prstGeom>
          <a:blipFill dpi="0" rotWithShape="1">
            <a:blip r:embed="rId7"/>
            <a:srcRect/>
            <a:stretch>
              <a:fillRect/>
            </a:stretch>
          </a:blipFill>
          <a:ln w="9525">
            <a:noFill/>
            <a:miter lim="800000"/>
            <a:headEnd/>
            <a:tailEnd/>
          </a:ln>
        </p:spPr>
        <p:txBody>
          <a:bodyPr/>
          <a:lstStyle/>
          <a:p>
            <a:endParaRPr lang="en-US"/>
          </a:p>
        </p:txBody>
      </p:sp>
      <p:sp>
        <p:nvSpPr>
          <p:cNvPr id="77830" name="Shape 151">
            <a:hlinkClick r:id="rId8"/>
          </p:cNvPr>
          <p:cNvSpPr>
            <a:spLocks noChangeArrowheads="1"/>
          </p:cNvSpPr>
          <p:nvPr/>
        </p:nvSpPr>
        <p:spPr bwMode="auto">
          <a:xfrm rot="882436">
            <a:off x="6415088" y="3736975"/>
            <a:ext cx="1763712" cy="2287588"/>
          </a:xfrm>
          <a:prstGeom prst="rect">
            <a:avLst/>
          </a:prstGeom>
          <a:blipFill dpi="0" rotWithShape="1">
            <a:blip r:embed="rId9"/>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3" name="Shape 156"/>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rPr>
              <a:t>Population- </a:t>
            </a:r>
            <a:r>
              <a:rPr lang="en-US" sz="2400" dirty="0" smtClean="0">
                <a:solidFill>
                  <a:srgbClr val="00387E"/>
                </a:solidFill>
                <a:latin typeface="Trebuchet MS" pitchFamily="34" charset="0"/>
                <a:cs typeface="Arial" charset="0"/>
                <a:sym typeface="Trebuchet MS" pitchFamily="34" charset="0"/>
              </a:rPr>
              <a:t>Standard to Complex AAC needs assessed for all populations.  </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rPr>
              <a:t>Overview of Assessment:</a:t>
            </a:r>
          </a:p>
          <a:p>
            <a:pPr eaLnBrk="1" hangingPunct="1">
              <a:spcBef>
                <a:spcPct val="0"/>
              </a:spcBef>
              <a:buClr>
                <a:srgbClr val="00387E"/>
              </a:buClr>
              <a:buSzPct val="167000"/>
              <a:buFontTx/>
              <a:buNone/>
            </a:pPr>
            <a:r>
              <a:rPr lang="en-US" sz="2400" dirty="0" smtClean="0">
                <a:solidFill>
                  <a:srgbClr val="00387E"/>
                </a:solidFill>
                <a:latin typeface="Trebuchet MS" pitchFamily="34" charset="0"/>
                <a:cs typeface="Arial" charset="0"/>
                <a:sym typeface="Trebuchet MS" pitchFamily="34" charset="0"/>
              </a:rPr>
              <a:t>-Combines several recognized AAC methods</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dirty="0" smtClean="0">
                <a:solidFill>
                  <a:srgbClr val="00387E"/>
                </a:solidFill>
                <a:latin typeface="Trebuchet MS" pitchFamily="34" charset="0"/>
                <a:cs typeface="Arial" charset="0"/>
                <a:sym typeface="Trebuchet MS" pitchFamily="34" charset="0"/>
              </a:rPr>
              <a:t>-Includes partner information and strategies</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dirty="0" smtClean="0">
                <a:solidFill>
                  <a:srgbClr val="00387E"/>
                </a:solidFill>
                <a:latin typeface="Trebuchet MS" pitchFamily="34" charset="0"/>
                <a:cs typeface="Arial" charset="0"/>
                <a:sym typeface="Trebuchet MS" pitchFamily="34" charset="0"/>
              </a:rPr>
              <a:t>-</a:t>
            </a:r>
            <a:r>
              <a:rPr lang="en-US" sz="2400" dirty="0" err="1" smtClean="0">
                <a:solidFill>
                  <a:srgbClr val="00387E"/>
                </a:solidFill>
                <a:latin typeface="Trebuchet MS" pitchFamily="34" charset="0"/>
                <a:cs typeface="Arial" charset="0"/>
                <a:sym typeface="Trebuchet MS" pitchFamily="34" charset="0"/>
              </a:rPr>
              <a:t>Indepth</a:t>
            </a:r>
            <a:r>
              <a:rPr lang="en-US" sz="2400" dirty="0" smtClean="0">
                <a:solidFill>
                  <a:srgbClr val="00387E"/>
                </a:solidFill>
                <a:latin typeface="Trebuchet MS" pitchFamily="34" charset="0"/>
                <a:cs typeface="Arial" charset="0"/>
                <a:sym typeface="Trebuchet MS" pitchFamily="34" charset="0"/>
              </a:rPr>
              <a:t> and includes access methods for multiply impaired</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dirty="0" smtClean="0">
                <a:solidFill>
                  <a:srgbClr val="00387E"/>
                </a:solidFill>
                <a:latin typeface="Trebuchet MS" pitchFamily="34" charset="0"/>
                <a:cs typeface="Arial" charset="0"/>
                <a:sym typeface="Trebuchet MS" pitchFamily="34" charset="0"/>
              </a:rPr>
              <a:t>-"Next steps" gives teams action plan for programming</a:t>
            </a:r>
          </a:p>
        </p:txBody>
      </p:sp>
      <p:sp>
        <p:nvSpPr>
          <p:cNvPr id="79874" name="Shape 157"/>
          <p:cNvSpPr txBox="1">
            <a:spLocks noGrp="1"/>
          </p:cNvSpPr>
          <p:nvPr>
            <p:ph type="title"/>
          </p:nvPr>
        </p:nvSpPr>
        <p:spPr>
          <a:xfrm>
            <a:off x="457200" y="-1231314"/>
            <a:ext cx="8229600" cy="2831514"/>
          </a:xfrm>
        </p:spPr>
        <p:txBody>
          <a:bodyPr>
            <a:spAutoFit/>
          </a:bodyPr>
          <a:lstStyle/>
          <a:p>
            <a:pPr indent="254000" algn="ctr" eaLnBrk="1" hangingPunct="1">
              <a:spcBef>
                <a:spcPct val="0"/>
              </a:spcBef>
              <a:buSzTx/>
              <a:buFont typeface="Trebuchet MS" pitchFamily="34" charset="0"/>
              <a:buNone/>
            </a:pPr>
            <a:r>
              <a:rPr lang="en-US" sz="3600" b="0" dirty="0" smtClean="0">
                <a:latin typeface="Trebuchet MS" pitchFamily="34" charset="0"/>
                <a:cs typeface="Arial" charset="0"/>
                <a:sym typeface="Trebuchet MS" pitchFamily="34" charset="0"/>
                <a:hlinkClick r:id="rId3"/>
              </a:rPr>
              <a:t>
</a:t>
            </a:r>
            <a:br>
              <a:rPr lang="en-US" sz="3600" b="0" dirty="0" smtClean="0">
                <a:latin typeface="Trebuchet MS" pitchFamily="34" charset="0"/>
                <a:cs typeface="Arial" charset="0"/>
                <a:sym typeface="Trebuchet MS" pitchFamily="34" charset="0"/>
                <a:hlinkClick r:id="rId3"/>
              </a:rPr>
            </a:br>
            <a:r>
              <a:rPr lang="en-US" sz="3600" b="0" u="sng" dirty="0" smtClean="0">
                <a:solidFill>
                  <a:schemeClr val="hlink"/>
                </a:solidFill>
                <a:latin typeface="Trebuchet MS" pitchFamily="34" charset="0"/>
                <a:cs typeface="Arial" charset="0"/>
                <a:sym typeface="Trebuchet MS" pitchFamily="34" charset="0"/>
                <a:hlinkClick r:id="rId3"/>
              </a:rPr>
              <a:t>AAC Guided Assessment</a:t>
            </a:r>
            <a:br>
              <a:rPr lang="en-US" sz="3600" b="0" u="sng" dirty="0" smtClean="0">
                <a:solidFill>
                  <a:schemeClr val="hlink"/>
                </a:solidFill>
                <a:latin typeface="Trebuchet MS" pitchFamily="34" charset="0"/>
                <a:cs typeface="Arial" charset="0"/>
                <a:sym typeface="Trebuchet MS" pitchFamily="34" charset="0"/>
                <a:hlinkClick r:id="rId3"/>
              </a:rPr>
            </a:br>
            <a:r>
              <a:rPr lang="en-US" sz="2400" b="0" dirty="0" smtClean="0">
                <a:latin typeface="Trebuchet MS" pitchFamily="34" charset="0"/>
                <a:cs typeface="Arial" charset="0"/>
                <a:sym typeface="Trebuchet MS" pitchFamily="34" charset="0"/>
                <a:hlinkClick r:id="rId3"/>
              </a:rPr>
              <a:t>by Children's Treatment Network, Simcoe York, Canada</a:t>
            </a:r>
            <a:br>
              <a:rPr lang="en-US" sz="2400" b="0" dirty="0" smtClean="0">
                <a:latin typeface="Trebuchet MS" pitchFamily="34" charset="0"/>
                <a:cs typeface="Arial" charset="0"/>
                <a:sym typeface="Trebuchet MS" pitchFamily="34" charset="0"/>
                <a:hlinkClick r:id="rId3"/>
              </a:rPr>
            </a:br>
            <a:endParaRPr lang="en-US"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1" name="Shape 162"/>
          <p:cNvSpPr txBox="1">
            <a:spLocks noGrp="1"/>
          </p:cNvSpPr>
          <p:nvPr>
            <p:ph type="body" idx="1"/>
          </p:nvPr>
        </p:nvSpPr>
        <p:spPr>
          <a:xfrm>
            <a:off x="457200" y="1658938"/>
            <a:ext cx="8229600" cy="4840287"/>
          </a:xfrm>
        </p:spPr>
        <p:txBody>
          <a:bodyPr>
            <a:spAutoFit/>
          </a:bodyPr>
          <a:lstStyle/>
          <a:p>
            <a:pPr eaLnBrk="1" hangingPunct="1">
              <a:spcBef>
                <a:spcPct val="0"/>
              </a:spcBef>
              <a:buClr>
                <a:srgbClr val="000000"/>
              </a:buClr>
              <a:buSzPct val="34000"/>
              <a:buFontTx/>
              <a:buNone/>
            </a:pPr>
            <a:r>
              <a:rPr lang="en-US" dirty="0" smtClean="0">
                <a:solidFill>
                  <a:srgbClr val="00387E"/>
                </a:solidFill>
                <a:latin typeface="Trebuchet MS" pitchFamily="34" charset="0"/>
                <a:cs typeface="Arial" charset="0"/>
                <a:sym typeface="Trebuchet MS" pitchFamily="34" charset="0"/>
              </a:rPr>
              <a:t>Population-</a:t>
            </a:r>
            <a:r>
              <a:rPr lang="en-US" sz="2400" dirty="0" smtClean="0">
                <a:solidFill>
                  <a:srgbClr val="00387E"/>
                </a:solidFill>
                <a:latin typeface="Trebuchet MS" pitchFamily="34" charset="0"/>
                <a:cs typeface="Arial" charset="0"/>
                <a:sym typeface="Trebuchet MS" pitchFamily="34" charset="0"/>
              </a:rPr>
              <a:t>students with autism and pervasive developmental disorders</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rPr>
              <a:t>Overview of Assessment:</a:t>
            </a:r>
          </a:p>
          <a:p>
            <a:pPr eaLnBrk="1" hangingPunct="1">
              <a:spcBef>
                <a:spcPct val="0"/>
              </a:spcBef>
              <a:buClr>
                <a:srgbClr val="00387E"/>
              </a:buClr>
              <a:buSzPct val="167000"/>
              <a:buFontTx/>
              <a:buNone/>
            </a:pPr>
            <a:r>
              <a:rPr lang="en-US" sz="2400" dirty="0" smtClean="0">
                <a:solidFill>
                  <a:srgbClr val="00387E"/>
                </a:solidFill>
                <a:latin typeface="Trebuchet MS" pitchFamily="34" charset="0"/>
                <a:cs typeface="Arial" charset="0"/>
                <a:sym typeface="Trebuchet MS" pitchFamily="34" charset="0"/>
              </a:rPr>
              <a:t>-Comprehensive assessment including non-verbal, AAC systems, speech, voice, oral and fluency skills</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dirty="0" smtClean="0">
                <a:solidFill>
                  <a:srgbClr val="00387E"/>
                </a:solidFill>
                <a:latin typeface="Trebuchet MS" pitchFamily="34" charset="0"/>
                <a:cs typeface="Arial" charset="0"/>
                <a:sym typeface="Trebuchet MS" pitchFamily="34" charset="0"/>
              </a:rPr>
              <a:t>-Checklist rating form is easy and quick to fill out</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dirty="0" smtClean="0">
                <a:solidFill>
                  <a:srgbClr val="00387E"/>
                </a:solidFill>
                <a:latin typeface="Trebuchet MS" pitchFamily="34" charset="0"/>
                <a:cs typeface="Arial" charset="0"/>
                <a:sym typeface="Trebuchet MS" pitchFamily="34" charset="0"/>
              </a:rPr>
              <a:t>-Uses multiple methods to obtain ratings </a:t>
            </a:r>
            <a:r>
              <a:rPr lang="en-US" dirty="0" smtClean="0">
                <a:solidFill>
                  <a:srgbClr val="00387E"/>
                </a:solidFill>
                <a:latin typeface="Trebuchet MS" pitchFamily="34" charset="0"/>
                <a:cs typeface="Arial" charset="0"/>
                <a:sym typeface="Trebuchet MS" pitchFamily="34" charset="0"/>
              </a:rPr>
              <a:t> </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p:txBody>
      </p:sp>
      <p:sp>
        <p:nvSpPr>
          <p:cNvPr id="81922" name="Shape 163"/>
          <p:cNvSpPr txBox="1">
            <a:spLocks noGrp="1"/>
          </p:cNvSpPr>
          <p:nvPr>
            <p:ph type="title"/>
          </p:nvPr>
        </p:nvSpPr>
        <p:spPr>
          <a:xfrm>
            <a:off x="457200" y="501650"/>
            <a:ext cx="8229600" cy="1098550"/>
          </a:xfrm>
        </p:spPr>
        <p:txBody>
          <a:bodyPr>
            <a:spAutoFit/>
          </a:bodyPr>
          <a:lstStyle/>
          <a:p>
            <a:pPr indent="254000" algn="ctr" eaLnBrk="1" hangingPunct="1">
              <a:spcBef>
                <a:spcPct val="0"/>
              </a:spcBef>
              <a:buSzTx/>
              <a:buFont typeface="Trebuchet MS" pitchFamily="34" charset="0"/>
              <a:buNone/>
            </a:pPr>
            <a:r>
              <a:rPr lang="en-US" sz="3600" b="0" u="sng" dirty="0" smtClean="0">
                <a:solidFill>
                  <a:schemeClr val="hlink"/>
                </a:solidFill>
                <a:latin typeface="Trebuchet MS" pitchFamily="34" charset="0"/>
                <a:cs typeface="Arial" charset="0"/>
                <a:sym typeface="Trebuchet MS" pitchFamily="34" charset="0"/>
                <a:hlinkClick r:id="rId3"/>
              </a:rPr>
              <a:t>Functional Communication Profile</a:t>
            </a:r>
            <a:br>
              <a:rPr lang="en-US" sz="3600" b="0" u="sng" dirty="0" smtClean="0">
                <a:solidFill>
                  <a:schemeClr val="hlink"/>
                </a:solidFill>
                <a:latin typeface="Trebuchet MS" pitchFamily="34" charset="0"/>
                <a:cs typeface="Arial" charset="0"/>
                <a:sym typeface="Trebuchet MS" pitchFamily="34" charset="0"/>
                <a:hlinkClick r:id="rId3"/>
              </a:rPr>
            </a:br>
            <a:r>
              <a:rPr lang="en-US" sz="2400" b="0" dirty="0" smtClean="0">
                <a:latin typeface="Trebuchet MS" pitchFamily="34" charset="0"/>
                <a:cs typeface="Arial" charset="0"/>
                <a:sym typeface="Trebuchet MS" pitchFamily="34" charset="0"/>
                <a:hlinkClick r:id="rId3"/>
              </a:rPr>
              <a:t>by Larry I. </a:t>
            </a:r>
            <a:r>
              <a:rPr lang="en-US" sz="2400" b="0" dirty="0" err="1" smtClean="0">
                <a:latin typeface="Trebuchet MS" pitchFamily="34" charset="0"/>
                <a:cs typeface="Arial" charset="0"/>
                <a:sym typeface="Trebuchet MS" pitchFamily="34" charset="0"/>
                <a:hlinkClick r:id="rId3"/>
              </a:rPr>
              <a:t>Kleiman</a:t>
            </a:r>
            <a:r>
              <a:rPr lang="en-US" sz="2400" b="0" dirty="0" smtClean="0">
                <a:latin typeface="Trebuchet MS" pitchFamily="34" charset="0"/>
                <a:cs typeface="Arial" charset="0"/>
                <a:sym typeface="Trebuchet MS" pitchFamily="34" charset="0"/>
                <a:hlinkClick r:id="rId3"/>
              </a:rPr>
              <a:t> </a:t>
            </a:r>
            <a:endParaRPr lang="en-US" sz="2400" b="0"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Shape 168"/>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Population-</a:t>
            </a:r>
            <a:r>
              <a:rPr lang="en-US" sz="2400" smtClean="0">
                <a:solidFill>
                  <a:srgbClr val="00387E"/>
                </a:solidFill>
                <a:latin typeface="Trebuchet MS" pitchFamily="34" charset="0"/>
                <a:cs typeface="Arial" charset="0"/>
                <a:sym typeface="Trebuchet MS" pitchFamily="34" charset="0"/>
              </a:rPr>
              <a:t>students with complex communication needs and their partners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Overview of Assessment:</a:t>
            </a: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-Takes a "person centered" approach</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-Communication methods are id across environments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-Includes reading and writing abilities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-Easy to use checklists and summary sheets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83970" name="Shape 169"/>
          <p:cNvSpPr txBox="1">
            <a:spLocks noGrp="1"/>
          </p:cNvSpPr>
          <p:nvPr>
            <p:ph type="title"/>
          </p:nvPr>
        </p:nvSpPr>
        <p:spPr>
          <a:xfrm>
            <a:off x="457200" y="501650"/>
            <a:ext cx="8229600" cy="1098550"/>
          </a:xfrm>
        </p:spPr>
        <p:txBody>
          <a:bodyPr>
            <a:spAutoFit/>
          </a:bodyPr>
          <a:lstStyle/>
          <a:p>
            <a:pPr indent="254000" algn="ctr" eaLnBrk="1" hangingPunct="1">
              <a:spcBef>
                <a:spcPct val="0"/>
              </a:spcBef>
              <a:buSzTx/>
              <a:buFont typeface="Trebuchet MS" pitchFamily="34" charset="0"/>
              <a:buNone/>
            </a:pPr>
            <a:r>
              <a:rPr lang="en-US" sz="3600" b="0" u="sng" dirty="0" smtClean="0">
                <a:solidFill>
                  <a:schemeClr val="hlink"/>
                </a:solidFill>
                <a:latin typeface="Trebuchet MS" pitchFamily="34" charset="0"/>
                <a:cs typeface="Arial" charset="0"/>
                <a:sym typeface="Trebuchet MS" pitchFamily="34" charset="0"/>
                <a:hlinkClick r:id="rId3"/>
              </a:rPr>
              <a:t>Social Networks: A Comm. Inventory</a:t>
            </a:r>
            <a:br>
              <a:rPr lang="en-US" sz="3600" b="0" u="sng" dirty="0" smtClean="0">
                <a:solidFill>
                  <a:schemeClr val="hlink"/>
                </a:solidFill>
                <a:latin typeface="Trebuchet MS" pitchFamily="34" charset="0"/>
                <a:cs typeface="Arial" charset="0"/>
                <a:sym typeface="Trebuchet MS" pitchFamily="34" charset="0"/>
                <a:hlinkClick r:id="rId3"/>
              </a:rPr>
            </a:br>
            <a:r>
              <a:rPr lang="en-US" sz="2400" b="0" dirty="0" smtClean="0">
                <a:latin typeface="Trebuchet MS" pitchFamily="34" charset="0"/>
                <a:cs typeface="Arial" charset="0"/>
                <a:sym typeface="Trebuchet MS" pitchFamily="34" charset="0"/>
                <a:hlinkClick r:id="rId3"/>
              </a:rPr>
              <a:t>by Sarah W. Blackstone, Ph.D. and Mary Hunt Berg, Ph.D.</a:t>
            </a:r>
            <a:endParaRPr lang="en-US" sz="2400" b="0"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6" name="Text Box 2"/>
          <p:cNvSpPr txBox="1">
            <a:spLocks noGrp="1"/>
          </p:cNvSpPr>
          <p:nvPr>
            <p:ph type="title" idx="4294967295"/>
          </p:nvPr>
        </p:nvSpPr>
        <p:spPr/>
        <p:txBody>
          <a:bodyPr/>
          <a:lstStyle/>
          <a:p>
            <a:pPr algn="ctr"/>
            <a:r>
              <a:rPr lang="en-US" sz="4000" smtClean="0">
                <a:solidFill>
                  <a:schemeClr val="hlink"/>
                </a:solidFill>
                <a:latin typeface="Arial" charset="0"/>
                <a:cs typeface="Arial" charset="0"/>
              </a:rPr>
              <a:t>AAC WEB RESOURCES</a:t>
            </a:r>
          </a:p>
        </p:txBody>
      </p:sp>
      <p:sp>
        <p:nvSpPr>
          <p:cNvPr id="129027" name="Text Box 3"/>
          <p:cNvSpPr txBox="1">
            <a:spLocks noGrp="1"/>
          </p:cNvSpPr>
          <p:nvPr>
            <p:ph type="body" idx="4294967295"/>
          </p:nvPr>
        </p:nvSpPr>
        <p:spPr>
          <a:xfrm>
            <a:off x="457200" y="1727200"/>
            <a:ext cx="8229600" cy="5130800"/>
          </a:xfrm>
        </p:spPr>
        <p:txBody>
          <a:bodyPr/>
          <a:lstStyle/>
          <a:p>
            <a:pPr>
              <a:lnSpc>
                <a:spcPct val="80000"/>
              </a:lnSpc>
            </a:pPr>
            <a:r>
              <a:rPr lang="en-US" sz="1800" b="1" smtClean="0">
                <a:solidFill>
                  <a:schemeClr val="bg2"/>
                </a:solidFill>
                <a:latin typeface="Trebuchet MS" pitchFamily="34" charset="0"/>
                <a:cs typeface="Arial" charset="0"/>
              </a:rPr>
              <a:t>Assistive Technology Training On-line</a:t>
            </a:r>
            <a:r>
              <a:rPr lang="en-US" sz="1800" smtClean="0">
                <a:solidFill>
                  <a:schemeClr val="bg2"/>
                </a:solidFill>
                <a:latin typeface="Trebuchet MS" pitchFamily="34" charset="0"/>
                <a:cs typeface="Arial" charset="0"/>
              </a:rPr>
              <a:t> </a:t>
            </a:r>
            <a:r>
              <a:rPr lang="en-US" sz="1800" b="1" smtClean="0">
                <a:solidFill>
                  <a:schemeClr val="bg2"/>
                </a:solidFill>
                <a:latin typeface="Trebuchet MS" pitchFamily="34" charset="0"/>
                <a:cs typeface="Arial" charset="0"/>
              </a:rPr>
              <a:t>(ATTO)</a:t>
            </a:r>
            <a:r>
              <a:rPr lang="en-US" sz="1800" smtClean="0">
                <a:solidFill>
                  <a:schemeClr val="bg2"/>
                </a:solidFill>
                <a:latin typeface="Trebuchet MS" pitchFamily="34" charset="0"/>
                <a:cs typeface="Arial" charset="0"/>
              </a:rPr>
              <a:t> - provides information on AT applications that help students with disabilities learn in elementary classrooms.</a:t>
            </a:r>
            <a:endParaRPr lang="en-US" sz="1800" smtClean="0">
              <a:solidFill>
                <a:schemeClr val="bg2"/>
              </a:solidFill>
              <a:latin typeface="Trebuchet MS" pitchFamily="34" charset="0"/>
              <a:cs typeface="Arial" charset="0"/>
              <a:hlinkClick r:id="rId2"/>
            </a:endParaRPr>
          </a:p>
          <a:p>
            <a:pPr>
              <a:lnSpc>
                <a:spcPct val="80000"/>
              </a:lnSpc>
            </a:pPr>
            <a:r>
              <a:rPr lang="en-US" sz="1800" u="sng" smtClean="0">
                <a:solidFill>
                  <a:schemeClr val="bg2"/>
                </a:solidFill>
                <a:latin typeface="Trebuchet MS" pitchFamily="34" charset="0"/>
                <a:cs typeface="Arial" charset="0"/>
                <a:hlinkClick r:id="rId2"/>
              </a:rPr>
              <a:t>	</a:t>
            </a:r>
            <a:r>
              <a:rPr lang="en-US" sz="1800" smtClean="0">
                <a:solidFill>
                  <a:schemeClr val="bg2"/>
                </a:solidFill>
                <a:latin typeface="Trebuchet MS" pitchFamily="34" charset="0"/>
                <a:cs typeface="Arial" charset="0"/>
                <a:hlinkClick r:id="rId2"/>
              </a:rPr>
              <a:t>http://atto.buffalo.edu/</a:t>
            </a:r>
            <a:endParaRPr lang="en-US" sz="1800" smtClean="0">
              <a:solidFill>
                <a:schemeClr val="bg2"/>
              </a:solidFill>
              <a:latin typeface="Trebuchet MS" pitchFamily="34" charset="0"/>
              <a:cs typeface="Arial" charset="0"/>
            </a:endParaRPr>
          </a:p>
          <a:p>
            <a:pPr>
              <a:lnSpc>
                <a:spcPct val="80000"/>
              </a:lnSpc>
            </a:pPr>
            <a:endParaRPr lang="en-US" sz="1800" smtClean="0">
              <a:solidFill>
                <a:schemeClr val="bg2"/>
              </a:solidFill>
              <a:latin typeface="Trebuchet MS" pitchFamily="34" charset="0"/>
              <a:cs typeface="Arial" charset="0"/>
            </a:endParaRPr>
          </a:p>
          <a:p>
            <a:pPr>
              <a:lnSpc>
                <a:spcPct val="80000"/>
              </a:lnSpc>
            </a:pPr>
            <a:r>
              <a:rPr lang="en-US" sz="1800" b="1" smtClean="0">
                <a:solidFill>
                  <a:schemeClr val="bg2"/>
                </a:solidFill>
                <a:latin typeface="Trebuchet MS" pitchFamily="34" charset="0"/>
                <a:cs typeface="Arial" charset="0"/>
              </a:rPr>
              <a:t>Florida Assistive Technology Education Network (ATEN)</a:t>
            </a:r>
            <a:r>
              <a:rPr lang="en-US" sz="1800" smtClean="0">
                <a:solidFill>
                  <a:schemeClr val="bg2"/>
                </a:solidFill>
                <a:latin typeface="Trebuchet MS" pitchFamily="34" charset="0"/>
                <a:cs typeface="Arial" charset="0"/>
              </a:rPr>
              <a:t> Homepage has tutorials that can be downloaded on a variety of assistive technology devices. </a:t>
            </a:r>
            <a:r>
              <a:rPr lang="en-US" sz="1800" smtClean="0">
                <a:solidFill>
                  <a:schemeClr val="bg2"/>
                </a:solidFill>
                <a:latin typeface="Trebuchet MS" pitchFamily="34" charset="0"/>
                <a:cs typeface="Arial" charset="0"/>
                <a:hlinkClick r:id="rId3"/>
              </a:rPr>
              <a:t>http://www.aten.scps.k12.fl.us/</a:t>
            </a:r>
            <a:r>
              <a:rPr lang="en-US" sz="1800" smtClean="0">
                <a:solidFill>
                  <a:schemeClr val="bg2"/>
                </a:solidFill>
                <a:latin typeface="Trebuchet MS" pitchFamily="34" charset="0"/>
                <a:cs typeface="Arial" charset="0"/>
              </a:rPr>
              <a:t>.</a:t>
            </a:r>
          </a:p>
          <a:p>
            <a:pPr>
              <a:lnSpc>
                <a:spcPct val="80000"/>
              </a:lnSpc>
            </a:pPr>
            <a:r>
              <a:rPr lang="en-US" sz="1800" smtClean="0">
                <a:solidFill>
                  <a:schemeClr val="bg2"/>
                </a:solidFill>
                <a:latin typeface="Trebuchet MS" pitchFamily="34" charset="0"/>
                <a:cs typeface="Arial" charset="0"/>
              </a:rPr>
              <a:t> </a:t>
            </a:r>
          </a:p>
          <a:p>
            <a:pPr>
              <a:lnSpc>
                <a:spcPct val="80000"/>
              </a:lnSpc>
            </a:pPr>
            <a:r>
              <a:rPr lang="en-US" sz="1800" b="1" smtClean="0">
                <a:solidFill>
                  <a:schemeClr val="hlink"/>
                </a:solidFill>
                <a:latin typeface="Trebuchet MS" pitchFamily="34" charset="0"/>
                <a:cs typeface="Arial" charset="0"/>
              </a:rPr>
              <a:t>Georgia Project for Assistive Technology (GPAT)</a:t>
            </a:r>
            <a:r>
              <a:rPr lang="en-US" sz="1800" smtClean="0">
                <a:solidFill>
                  <a:schemeClr val="hlink"/>
                </a:solidFill>
                <a:latin typeface="Trebuchet MS" pitchFamily="34" charset="0"/>
                <a:cs typeface="Arial" charset="0"/>
              </a:rPr>
              <a:t> </a:t>
            </a:r>
            <a:r>
              <a:rPr lang="en-US" sz="1800" smtClean="0">
                <a:solidFill>
                  <a:schemeClr val="bg2"/>
                </a:solidFill>
                <a:latin typeface="Trebuchet MS" pitchFamily="34" charset="0"/>
                <a:cs typeface="Arial" charset="0"/>
              </a:rPr>
              <a:t>The mission of GPAT is to improve student achievement, productivity, independence and inclusion by enhancing educator knowledge of assistive technology and increasing student access to appropriate assistive technology devices and services. </a:t>
            </a:r>
            <a:r>
              <a:rPr lang="en-US" sz="1800" smtClean="0">
                <a:solidFill>
                  <a:schemeClr val="bg2"/>
                </a:solidFill>
                <a:latin typeface="Trebuchet MS" pitchFamily="34" charset="0"/>
                <a:cs typeface="Arial" charset="0"/>
                <a:hlinkClick r:id="rId4"/>
              </a:rPr>
              <a:t>www.gpat.org</a:t>
            </a:r>
            <a:endParaRPr lang="en-US" sz="1800" smtClean="0">
              <a:solidFill>
                <a:schemeClr val="bg2"/>
              </a:solidFill>
              <a:latin typeface="Trebuchet MS" pitchFamily="34" charset="0"/>
              <a:cs typeface="Arial" charset="0"/>
            </a:endParaRPr>
          </a:p>
          <a:p>
            <a:pPr>
              <a:lnSpc>
                <a:spcPct val="80000"/>
              </a:lnSpc>
            </a:pPr>
            <a:endParaRPr lang="en-US" sz="1800" smtClean="0">
              <a:solidFill>
                <a:schemeClr val="bg2"/>
              </a:solidFill>
              <a:latin typeface="Trebuchet MS" pitchFamily="34" charset="0"/>
              <a:cs typeface="Arial" charset="0"/>
            </a:endParaRPr>
          </a:p>
          <a:p>
            <a:pPr>
              <a:lnSpc>
                <a:spcPct val="80000"/>
              </a:lnSpc>
            </a:pPr>
            <a:r>
              <a:rPr lang="en-US" sz="1800" b="1" smtClean="0">
                <a:solidFill>
                  <a:schemeClr val="bg2"/>
                </a:solidFill>
                <a:latin typeface="Trebuchet MS" pitchFamily="34" charset="0"/>
                <a:cs typeface="Arial" charset="0"/>
              </a:rPr>
              <a:t>University of Washington, Seattle</a:t>
            </a:r>
            <a:r>
              <a:rPr lang="en-US" sz="1800" smtClean="0">
                <a:solidFill>
                  <a:schemeClr val="bg2"/>
                </a:solidFill>
                <a:latin typeface="Trebuchet MS" pitchFamily="34" charset="0"/>
                <a:cs typeface="Arial" charset="0"/>
              </a:rPr>
              <a:t> - Educational site developed at the University of Washington, with a particular emphasis on Vocabulary and Symbols, Understanding AAC Device Features and Funding. Also includes Glossary of Terms and Video Profiles of AAC  and Assistive Technology Users.</a:t>
            </a:r>
            <a:endParaRPr lang="en-US" sz="1800" smtClean="0">
              <a:solidFill>
                <a:schemeClr val="bg2"/>
              </a:solidFill>
              <a:latin typeface="Trebuchet MS" pitchFamily="34" charset="0"/>
              <a:cs typeface="Arial" charset="0"/>
              <a:hlinkClick r:id="rId5"/>
            </a:endParaRPr>
          </a:p>
          <a:p>
            <a:pPr>
              <a:lnSpc>
                <a:spcPct val="80000"/>
              </a:lnSpc>
            </a:pPr>
            <a:r>
              <a:rPr lang="en-US" sz="1800" smtClean="0">
                <a:latin typeface="Arial" charset="0"/>
                <a:cs typeface="Arial" charset="0"/>
                <a:hlinkClick r:id="rId5"/>
              </a:rPr>
              <a:t>	http://depts.washington.edu/augcomm/index.htm</a:t>
            </a:r>
            <a:endParaRPr lang="en-US" sz="1800" smtClean="0">
              <a:latin typeface="Arial" charset="0"/>
              <a:cs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Shape 174"/>
          <p:cNvSpPr txBox="1">
            <a:spLocks noGrp="1"/>
          </p:cNvSpPr>
          <p:nvPr>
            <p:ph type="body" idx="1"/>
          </p:nvPr>
        </p:nvSpPr>
        <p:spPr>
          <a:xfrm>
            <a:off x="457200" y="1658938"/>
            <a:ext cx="8229600" cy="4616618"/>
          </a:xfrm>
        </p:spPr>
        <p:txBody>
          <a:bodyPr>
            <a:spAutoFit/>
          </a:bodyPr>
          <a:lstStyle/>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hlinkClick r:id="rId3"/>
              </a:rPr>
              <a:t>- Communication Matrix </a:t>
            </a: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hlinkClick r:id="rId4"/>
              </a:rPr>
              <a:t>- Every Move Counts</a:t>
            </a: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hlinkClick r:id="rId5"/>
              </a:rPr>
              <a:t>- AAC SETT </a:t>
            </a: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hlinkClick r:id="rId6"/>
              </a:rPr>
              <a:t>- Test of Aided-Communication Symbol Performance (TASP)</a:t>
            </a: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p:txBody>
      </p:sp>
      <p:sp>
        <p:nvSpPr>
          <p:cNvPr id="86018" name="Shape 175"/>
          <p:cNvSpPr txBox="1">
            <a:spLocks noGrp="1"/>
          </p:cNvSpPr>
          <p:nvPr>
            <p:ph type="title"/>
          </p:nvPr>
        </p:nvSpPr>
        <p:spPr>
          <a:xfrm>
            <a:off x="457200" y="196850"/>
            <a:ext cx="8229600" cy="14033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AAC Formats </a:t>
            </a:r>
            <a:br>
              <a:rPr lang="en-US" smtClean="0">
                <a:latin typeface="Trebuchet MS" pitchFamily="34" charset="0"/>
                <a:cs typeface="Arial" charset="0"/>
                <a:sym typeface="Trebuchet MS" pitchFamily="34" charset="0"/>
              </a:rPr>
            </a:br>
            <a:endParaRPr lang="en-US"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5" name="Shape 180"/>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88066" name="Shape 181"/>
          <p:cNvSpPr txBox="1">
            <a:spLocks noGrp="1"/>
          </p:cNvSpPr>
          <p:nvPr>
            <p:ph type="title"/>
          </p:nvPr>
        </p:nvSpPr>
        <p:spPr>
          <a:xfrm>
            <a:off x="457200" y="806450"/>
            <a:ext cx="8229600" cy="7937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AAC Formats</a:t>
            </a:r>
          </a:p>
        </p:txBody>
      </p:sp>
      <p:sp>
        <p:nvSpPr>
          <p:cNvPr id="88067" name="Shape 182">
            <a:hlinkClick r:id="rId3"/>
          </p:cNvPr>
          <p:cNvSpPr>
            <a:spLocks noChangeArrowheads="1"/>
          </p:cNvSpPr>
          <p:nvPr/>
        </p:nvSpPr>
        <p:spPr bwMode="auto">
          <a:xfrm rot="-1580804">
            <a:off x="962025" y="2008188"/>
            <a:ext cx="2228850" cy="2057400"/>
          </a:xfrm>
          <a:prstGeom prst="rect">
            <a:avLst/>
          </a:prstGeom>
          <a:blipFill dpi="0" rotWithShape="1">
            <a:blip r:embed="rId4"/>
            <a:srcRect/>
            <a:stretch>
              <a:fillRect/>
            </a:stretch>
          </a:blipFill>
          <a:ln w="9525">
            <a:noFill/>
            <a:miter lim="800000"/>
            <a:headEnd/>
            <a:tailEnd/>
          </a:ln>
        </p:spPr>
        <p:txBody>
          <a:bodyPr/>
          <a:lstStyle/>
          <a:p>
            <a:endParaRPr lang="en-US"/>
          </a:p>
        </p:txBody>
      </p:sp>
      <p:sp>
        <p:nvSpPr>
          <p:cNvPr id="88068" name="Shape 183">
            <a:hlinkClick r:id="rId5"/>
          </p:cNvPr>
          <p:cNvSpPr>
            <a:spLocks noChangeArrowheads="1"/>
          </p:cNvSpPr>
          <p:nvPr/>
        </p:nvSpPr>
        <p:spPr bwMode="auto">
          <a:xfrm rot="2054808">
            <a:off x="6407150" y="2019300"/>
            <a:ext cx="1803400" cy="2247900"/>
          </a:xfrm>
          <a:prstGeom prst="rect">
            <a:avLst/>
          </a:prstGeom>
          <a:blipFill dpi="0" rotWithShape="1">
            <a:blip r:embed="rId6"/>
            <a:srcRect/>
            <a:stretch>
              <a:fillRect/>
            </a:stretch>
          </a:blipFill>
          <a:ln w="9525">
            <a:noFill/>
            <a:miter lim="800000"/>
            <a:headEnd/>
            <a:tailEnd/>
          </a:ln>
        </p:spPr>
        <p:txBody>
          <a:bodyPr/>
          <a:lstStyle/>
          <a:p>
            <a:endParaRPr lang="en-US"/>
          </a:p>
        </p:txBody>
      </p:sp>
      <p:sp>
        <p:nvSpPr>
          <p:cNvPr id="88069" name="Shape 184">
            <a:hlinkClick r:id="rId7"/>
          </p:cNvPr>
          <p:cNvSpPr>
            <a:spLocks noChangeArrowheads="1"/>
          </p:cNvSpPr>
          <p:nvPr/>
        </p:nvSpPr>
        <p:spPr bwMode="auto">
          <a:xfrm>
            <a:off x="2471738" y="4094163"/>
            <a:ext cx="1884362" cy="2332037"/>
          </a:xfrm>
          <a:prstGeom prst="rect">
            <a:avLst/>
          </a:prstGeom>
          <a:blipFill dpi="0" rotWithShape="1">
            <a:blip r:embed="rId8"/>
            <a:srcRect/>
            <a:stretch>
              <a:fillRect/>
            </a:stretch>
          </a:blipFill>
          <a:ln w="9525">
            <a:noFill/>
            <a:miter lim="800000"/>
            <a:headEnd/>
            <a:tailEnd/>
          </a:ln>
        </p:spPr>
        <p:txBody>
          <a:bodyPr/>
          <a:lstStyle/>
          <a:p>
            <a:endParaRPr lang="en-US"/>
          </a:p>
        </p:txBody>
      </p:sp>
      <p:sp>
        <p:nvSpPr>
          <p:cNvPr id="88070" name="Shape 185">
            <a:hlinkClick r:id="rId9"/>
          </p:cNvPr>
          <p:cNvSpPr>
            <a:spLocks noChangeArrowheads="1"/>
          </p:cNvSpPr>
          <p:nvPr/>
        </p:nvSpPr>
        <p:spPr bwMode="auto">
          <a:xfrm>
            <a:off x="4459288" y="4452938"/>
            <a:ext cx="2493962" cy="1847850"/>
          </a:xfrm>
          <a:prstGeom prst="rect">
            <a:avLst/>
          </a:prstGeom>
          <a:blipFill dpi="0" rotWithShape="1">
            <a:blip r:embed="rId10"/>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 name="Shape 96"/>
          <p:cNvSpPr txBox="1">
            <a:spLocks noGrp="1"/>
          </p:cNvSpPr>
          <p:nvPr>
            <p:ph type="body" idx="1"/>
          </p:nvPr>
        </p:nvSpPr>
        <p:spPr>
          <a:xfrm>
            <a:off x="457200" y="1658938"/>
            <a:ext cx="8229600" cy="4840287"/>
          </a:xfrm>
        </p:spPr>
        <p:txBody>
          <a:bodyPr>
            <a:spAutoFit/>
          </a:bodyPr>
          <a:lstStyle/>
          <a:p>
            <a:pPr eaLnBrk="1" fontAlgn="auto" hangingPunct="1">
              <a:spcAft>
                <a:spcPts val="0"/>
              </a:spcAft>
              <a:buFont typeface="Arial"/>
              <a:buNone/>
              <a:defRPr/>
            </a:pPr>
            <a:r>
              <a:rPr lang="en"/>
              <a:t>Section 300.8 Continued</a:t>
            </a:r>
          </a:p>
          <a:p>
            <a:pPr marL="457200" indent="-431800" eaLnBrk="1" fontAlgn="auto" hangingPunct="1">
              <a:spcAft>
                <a:spcPts val="0"/>
              </a:spcAft>
              <a:defRPr/>
            </a:pPr>
            <a:r>
              <a:rPr lang="en"/>
              <a:t>(b) Purchasing, leasing, or otherwise providing for the acquisition of assistive technology devices by children with disabilities;</a:t>
            </a:r>
          </a:p>
          <a:p>
            <a:pPr marL="457200" indent="-431800" eaLnBrk="1" fontAlgn="auto" hangingPunct="1">
              <a:spcAft>
                <a:spcPts val="0"/>
              </a:spcAft>
              <a:defRPr/>
            </a:pPr>
            <a:r>
              <a:rPr lang="en"/>
              <a:t>(c) Selecting designing, fitting, customizing, adapting, applying, retaining, repairing, or replacing assistive technology devices;</a:t>
            </a:r>
          </a:p>
          <a:p>
            <a:pPr eaLnBrk="1" fontAlgn="auto" hangingPunct="1">
              <a:spcAft>
                <a:spcPts val="0"/>
              </a:spcAft>
              <a:defRPr/>
            </a:pPr>
            <a:endParaRPr/>
          </a:p>
        </p:txBody>
      </p:sp>
      <p:sp>
        <p:nvSpPr>
          <p:cNvPr id="19458" name="Shape 97"/>
          <p:cNvSpPr txBox="1">
            <a:spLocks noGrp="1"/>
          </p:cNvSpPr>
          <p:nvPr>
            <p:ph type="title"/>
          </p:nvPr>
        </p:nvSpPr>
        <p:spPr>
          <a:xfrm>
            <a:off x="457200" y="806450"/>
            <a:ext cx="8229600" cy="7937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Assistive Technology Service</a:t>
            </a:r>
          </a:p>
        </p:txBody>
      </p:sp>
    </p:spTree>
  </p:cSld>
  <p:clrMapOvr>
    <a:masterClrMapping/>
  </p:clrMapOvr>
  <p:transition spd="slow">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3" name="Shape 190"/>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Population-</a:t>
            </a:r>
            <a:r>
              <a:rPr lang="en-US" sz="2400" smtClean="0">
                <a:solidFill>
                  <a:srgbClr val="00387E"/>
                </a:solidFill>
                <a:latin typeface="Trebuchet MS" pitchFamily="34" charset="0"/>
                <a:cs typeface="Arial" charset="0"/>
                <a:sym typeface="Trebuchet MS" pitchFamily="34" charset="0"/>
              </a:rPr>
              <a:t>Learners at all ages whose communication skills are at the birth to 24 months range</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0000"/>
              </a:buClr>
              <a:buSzPct val="34000"/>
              <a:buFontTx/>
              <a:buNone/>
            </a:pPr>
            <a:r>
              <a:rPr lang="en-US" smtClean="0">
                <a:solidFill>
                  <a:srgbClr val="00387E"/>
                </a:solidFill>
                <a:latin typeface="Trebuchet MS" pitchFamily="34" charset="0"/>
                <a:cs typeface="Arial" charset="0"/>
                <a:sym typeface="Trebuchet MS" pitchFamily="34" charset="0"/>
              </a:rPr>
              <a:t>Overview of Assessment:</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Staff version &amp; parent (online) version</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Respond to questions re: learner's communication skills</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Assesses communicative behaviors, communicative      functions and level of communication (7 levels)</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- 10 minutes to an hour to complete</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Provides visuals re: how learner is communicating and targets for intervention</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90114" name="Shape 191"/>
          <p:cNvSpPr txBox="1">
            <a:spLocks noGrp="1"/>
          </p:cNvSpPr>
          <p:nvPr>
            <p:ph type="title"/>
          </p:nvPr>
        </p:nvSpPr>
        <p:spPr>
          <a:xfrm>
            <a:off x="457200" y="501650"/>
            <a:ext cx="8229600" cy="1098550"/>
          </a:xfrm>
        </p:spPr>
        <p:txBody>
          <a:bodyPr>
            <a:spAutoFit/>
          </a:bodyPr>
          <a:lstStyle/>
          <a:p>
            <a:pPr indent="254000" algn="ctr" eaLnBrk="1" hangingPunct="1">
              <a:spcBef>
                <a:spcPct val="0"/>
              </a:spcBef>
              <a:buSzTx/>
              <a:buFont typeface="Trebuchet MS" pitchFamily="34" charset="0"/>
              <a:buNone/>
            </a:pPr>
            <a:r>
              <a:rPr lang="en-US" sz="3600" b="0" u="sng" dirty="0" smtClean="0">
                <a:solidFill>
                  <a:schemeClr val="hlink"/>
                </a:solidFill>
                <a:latin typeface="Trebuchet MS" pitchFamily="34" charset="0"/>
                <a:cs typeface="Arial" charset="0"/>
                <a:sym typeface="Trebuchet MS" pitchFamily="34" charset="0"/>
                <a:hlinkClick r:id="rId3"/>
              </a:rPr>
              <a:t>Communication Matrix </a:t>
            </a:r>
            <a:br>
              <a:rPr lang="en-US" sz="3600" b="0" u="sng" dirty="0" smtClean="0">
                <a:solidFill>
                  <a:schemeClr val="hlink"/>
                </a:solidFill>
                <a:latin typeface="Trebuchet MS" pitchFamily="34" charset="0"/>
                <a:cs typeface="Arial" charset="0"/>
                <a:sym typeface="Trebuchet MS" pitchFamily="34" charset="0"/>
                <a:hlinkClick r:id="rId3"/>
              </a:rPr>
            </a:br>
            <a:r>
              <a:rPr lang="en-US" sz="2400" b="0" dirty="0" smtClean="0">
                <a:latin typeface="Trebuchet MS" pitchFamily="34" charset="0"/>
                <a:cs typeface="Arial" charset="0"/>
                <a:sym typeface="Trebuchet MS" pitchFamily="34" charset="0"/>
                <a:hlinkClick r:id="rId3"/>
              </a:rPr>
              <a:t>Charity Rowland, Ph.D. (</a:t>
            </a:r>
            <a:r>
              <a:rPr lang="en-US" sz="2400" b="0" dirty="0" err="1" smtClean="0">
                <a:latin typeface="Trebuchet MS" pitchFamily="34" charset="0"/>
                <a:cs typeface="Arial" charset="0"/>
                <a:sym typeface="Trebuchet MS" pitchFamily="34" charset="0"/>
                <a:hlinkClick r:id="rId3"/>
              </a:rPr>
              <a:t>www.communicationmatrix.org</a:t>
            </a:r>
            <a:r>
              <a:rPr lang="en-US" sz="2400" b="0" dirty="0" smtClean="0">
                <a:latin typeface="Trebuchet MS" pitchFamily="34" charset="0"/>
                <a:cs typeface="Arial" charset="0"/>
                <a:sym typeface="Trebuchet MS" pitchFamily="34" charset="0"/>
                <a:hlinkClick r:id="rId3"/>
              </a:rPr>
              <a:t>)</a:t>
            </a:r>
            <a:endParaRPr lang="en-US" sz="2400" b="0"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1" name="Shape 196"/>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Population- </a:t>
            </a:r>
            <a:r>
              <a:rPr lang="en-US" sz="2400" smtClean="0">
                <a:solidFill>
                  <a:srgbClr val="00387E"/>
                </a:solidFill>
                <a:latin typeface="Trebuchet MS" pitchFamily="34" charset="0"/>
                <a:cs typeface="Arial" charset="0"/>
                <a:sym typeface="Trebuchet MS" pitchFamily="34" charset="0"/>
              </a:rPr>
              <a:t>Learners "perceived as having 'severe and profound sensorimotor differences'."  </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0000"/>
              </a:buClr>
              <a:buSzPct val="34000"/>
              <a:buFontTx/>
              <a:buNone/>
            </a:pPr>
            <a:r>
              <a:rPr lang="en-US" smtClean="0">
                <a:solidFill>
                  <a:srgbClr val="00387E"/>
                </a:solidFill>
                <a:latin typeface="Trebuchet MS" pitchFamily="34" charset="0"/>
                <a:cs typeface="Arial" charset="0"/>
                <a:sym typeface="Trebuchet MS" pitchFamily="34" charset="0"/>
              </a:rPr>
              <a:t>Overview of Assessment:</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First "Counts": build association between symbol &amp; event</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"Counts" includes a Sensory Assessment (with learner), Communication Assessment (observation/interview) and Symbol Assessment</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Then "Clicks" (purposeful switch use) then CHATS (add voice output) assessments</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Detailed flowcharts/text guide intervention implementation</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92162" name="Shape 197"/>
          <p:cNvSpPr txBox="1">
            <a:spLocks noGrp="1"/>
          </p:cNvSpPr>
          <p:nvPr>
            <p:ph type="title"/>
          </p:nvPr>
        </p:nvSpPr>
        <p:spPr>
          <a:xfrm>
            <a:off x="457200" y="501650"/>
            <a:ext cx="8229600" cy="1098550"/>
          </a:xfrm>
        </p:spPr>
        <p:txBody>
          <a:bodyPr>
            <a:spAutoFit/>
          </a:bodyPr>
          <a:lstStyle/>
          <a:p>
            <a:pPr indent="254000" algn="ctr" eaLnBrk="1" hangingPunct="1">
              <a:spcBef>
                <a:spcPct val="0"/>
              </a:spcBef>
              <a:buSzTx/>
              <a:buFont typeface="Trebuchet MS" pitchFamily="34" charset="0"/>
              <a:buNone/>
            </a:pPr>
            <a:r>
              <a:rPr lang="en-US" sz="3600" b="0" u="sng" dirty="0" smtClean="0">
                <a:solidFill>
                  <a:schemeClr val="hlink"/>
                </a:solidFill>
                <a:latin typeface="Trebuchet MS" pitchFamily="34" charset="0"/>
                <a:cs typeface="Arial" charset="0"/>
                <a:sym typeface="Trebuchet MS" pitchFamily="34" charset="0"/>
                <a:hlinkClick r:id="rId3"/>
              </a:rPr>
              <a:t>Every Move Counts, Clicks &amp; Chats</a:t>
            </a:r>
            <a:br>
              <a:rPr lang="en-US" sz="3600" b="0" u="sng" dirty="0" smtClean="0">
                <a:solidFill>
                  <a:schemeClr val="hlink"/>
                </a:solidFill>
                <a:latin typeface="Trebuchet MS" pitchFamily="34" charset="0"/>
                <a:cs typeface="Arial" charset="0"/>
                <a:sym typeface="Trebuchet MS" pitchFamily="34" charset="0"/>
                <a:hlinkClick r:id="rId3"/>
              </a:rPr>
            </a:br>
            <a:r>
              <a:rPr lang="en-US" sz="2400" b="0" dirty="0" smtClean="0">
                <a:latin typeface="Trebuchet MS" pitchFamily="34" charset="0"/>
                <a:cs typeface="Arial" charset="0"/>
                <a:sym typeface="Trebuchet MS" pitchFamily="34" charset="0"/>
                <a:hlinkClick r:id="rId3"/>
              </a:rPr>
              <a:t> Jane Edgar </a:t>
            </a:r>
            <a:r>
              <a:rPr lang="en-US" sz="2400" b="0" dirty="0" err="1" smtClean="0">
                <a:latin typeface="Trebuchet MS" pitchFamily="34" charset="0"/>
                <a:cs typeface="Arial" charset="0"/>
                <a:sym typeface="Trebuchet MS" pitchFamily="34" charset="0"/>
                <a:hlinkClick r:id="rId3"/>
              </a:rPr>
              <a:t>Korsten</a:t>
            </a:r>
            <a:r>
              <a:rPr lang="en-US" sz="2400" b="0" dirty="0" smtClean="0">
                <a:latin typeface="Trebuchet MS" pitchFamily="34" charset="0"/>
                <a:cs typeface="Arial" charset="0"/>
                <a:sym typeface="Trebuchet MS" pitchFamily="34" charset="0"/>
                <a:hlinkClick r:id="rId3"/>
              </a:rPr>
              <a:t>, Terry Vernon Foss &amp; Lisa Meyer Berry</a:t>
            </a:r>
            <a:endParaRPr lang="en-US" sz="2400" b="0"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Shape 202"/>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Population-</a:t>
            </a:r>
            <a:r>
              <a:rPr lang="en-US" sz="2400" smtClean="0">
                <a:solidFill>
                  <a:srgbClr val="00387E"/>
                </a:solidFill>
                <a:latin typeface="Trebuchet MS" pitchFamily="34" charset="0"/>
                <a:cs typeface="Arial" charset="0"/>
                <a:sym typeface="Trebuchet MS" pitchFamily="34" charset="0"/>
              </a:rPr>
              <a:t>Any learner who needs AAC, with focus on those who don't have a formal language system</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Overview of Assessment:</a:t>
            </a: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 Framework includes observation and team judgment</a:t>
            </a: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 Student profile based on intentionality</a:t>
            </a: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 Tools: Feature Match</a:t>
            </a: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	-Symbols/vocab, access, visual display, output, etc.</a:t>
            </a: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-Embeds Ecological Inventory piece</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 </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2400" smtClean="0">
                <a:solidFill>
                  <a:srgbClr val="00387E"/>
                </a:solidFill>
                <a:latin typeface="Trebuchet MS" pitchFamily="34" charset="0"/>
                <a:cs typeface="Arial" charset="0"/>
                <a:sym typeface="Trebuchet MS" pitchFamily="34" charset="0"/>
              </a:rPr>
              <a:t>-</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94210" name="Shape 203"/>
          <p:cNvSpPr txBox="1">
            <a:spLocks noGrp="1"/>
          </p:cNvSpPr>
          <p:nvPr>
            <p:ph type="title"/>
          </p:nvPr>
        </p:nvSpPr>
        <p:spPr>
          <a:xfrm>
            <a:off x="457200" y="441325"/>
            <a:ext cx="8229600" cy="1158875"/>
          </a:xfrm>
        </p:spPr>
        <p:txBody>
          <a:bodyPr>
            <a:spAutoFit/>
          </a:bodyPr>
          <a:lstStyle/>
          <a:p>
            <a:pPr indent="254000" algn="ctr" eaLnBrk="1" hangingPunct="1">
              <a:spcBef>
                <a:spcPct val="0"/>
              </a:spcBef>
              <a:buSzTx/>
              <a:buFont typeface="Trebuchet MS" pitchFamily="34" charset="0"/>
              <a:buNone/>
            </a:pPr>
            <a:r>
              <a:rPr lang="en-US" sz="3200" b="0" u="sng" dirty="0" smtClean="0">
                <a:solidFill>
                  <a:schemeClr val="hlink"/>
                </a:solidFill>
                <a:latin typeface="Trebuchet MS" pitchFamily="34" charset="0"/>
                <a:cs typeface="Arial" charset="0"/>
                <a:sym typeface="Trebuchet MS" pitchFamily="34" charset="0"/>
                <a:hlinkClick r:id="rId3"/>
              </a:rPr>
              <a:t>AAC SETT (Student, Environment, Tasks, Tools)</a:t>
            </a:r>
            <a:endParaRPr lang="en-US" sz="3200" b="0" u="sng" dirty="0" smtClean="0">
              <a:solidFill>
                <a:schemeClr val="hlink"/>
              </a:solidFill>
              <a:latin typeface="Trebuchet MS" pitchFamily="34" charset="0"/>
              <a:cs typeface="Arial" charset="0"/>
              <a:sym typeface="Trebuchet MS" pitchFamily="34" charset="0"/>
              <a:hlinkClick r:id="rId4"/>
            </a:endParaRPr>
          </a:p>
        </p:txBody>
      </p:sp>
    </p:spTree>
  </p:cSld>
  <p:clrMapOvr>
    <a:masterClrMapping/>
  </p:clrMapOvr>
  <p:transition spd="slow">
    <p:cu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7" name="Shape 208"/>
          <p:cNvSpPr txBox="1">
            <a:spLocks noGrp="1"/>
          </p:cNvSpPr>
          <p:nvPr>
            <p:ph type="body" idx="1"/>
          </p:nvPr>
        </p:nvSpPr>
        <p:spPr>
          <a:xfrm>
            <a:off x="457200" y="1658938"/>
            <a:ext cx="8229600" cy="4840287"/>
          </a:xfrm>
        </p:spPr>
        <p:txBody>
          <a:bodyPr>
            <a:spAutoFit/>
          </a:bodyPr>
          <a:lstStyle/>
          <a:p>
            <a:pPr eaLnBrk="1" hangingPunct="1">
              <a:spcBef>
                <a:spcPct val="0"/>
              </a:spcBef>
              <a:buClr>
                <a:srgbClr val="000000"/>
              </a:buClr>
              <a:buSzPct val="34000"/>
              <a:buFontTx/>
              <a:buNone/>
            </a:pPr>
            <a:r>
              <a:rPr lang="en-US" smtClean="0">
                <a:solidFill>
                  <a:srgbClr val="00387E"/>
                </a:solidFill>
                <a:latin typeface="Trebuchet MS" pitchFamily="34" charset="0"/>
                <a:cs typeface="Arial" charset="0"/>
                <a:sym typeface="Trebuchet MS" pitchFamily="34" charset="0"/>
              </a:rPr>
              <a:t>Population-</a:t>
            </a:r>
            <a:r>
              <a:rPr lang="en-US" sz="2400" smtClean="0">
                <a:solidFill>
                  <a:srgbClr val="00387E"/>
                </a:solidFill>
                <a:latin typeface="Trebuchet MS" pitchFamily="34" charset="0"/>
                <a:cs typeface="Arial" charset="0"/>
                <a:sym typeface="Trebuchet MS" pitchFamily="34" charset="0"/>
              </a:rPr>
              <a:t>Learners who can attend to a task, recognize line drawings &amp; direct-select from a 4-pic array</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0000"/>
              </a:buClr>
              <a:buSzPct val="34000"/>
              <a:buFontTx/>
              <a:buNone/>
            </a:pPr>
            <a:r>
              <a:rPr lang="en-US" smtClean="0">
                <a:solidFill>
                  <a:srgbClr val="00387E"/>
                </a:solidFill>
                <a:latin typeface="Trebuchet MS" pitchFamily="34" charset="0"/>
                <a:cs typeface="Arial" charset="0"/>
                <a:sym typeface="Trebuchet MS" pitchFamily="34" charset="0"/>
              </a:rPr>
              <a:t>Overview of Assessment</a:t>
            </a:r>
          </a:p>
          <a:p>
            <a:pPr eaLnBrk="1" hangingPunct="1">
              <a:spcBef>
                <a:spcPct val="0"/>
              </a:spcBef>
              <a:buClr>
                <a:srgbClr val="000000"/>
              </a:buClr>
              <a:buSzPct val="34000"/>
              <a:buFontTx/>
              <a:buNone/>
            </a:pPr>
            <a:r>
              <a:rPr lang="en-US" smtClean="0">
                <a:solidFill>
                  <a:srgbClr val="00387E"/>
                </a:solidFill>
                <a:latin typeface="Trebuchet MS" pitchFamily="34" charset="0"/>
                <a:cs typeface="Arial" charset="0"/>
                <a:sym typeface="Trebuchet MS" pitchFamily="34" charset="0"/>
              </a:rPr>
              <a:t>- </a:t>
            </a:r>
            <a:r>
              <a:rPr lang="en-US" sz="2400" smtClean="0">
                <a:solidFill>
                  <a:srgbClr val="00387E"/>
                </a:solidFill>
                <a:latin typeface="Trebuchet MS" pitchFamily="34" charset="0"/>
                <a:cs typeface="Arial" charset="0"/>
                <a:sym typeface="Trebuchet MS" pitchFamily="34" charset="0"/>
              </a:rPr>
              <a:t>Individually administered</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Systematic/objective</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-field/symbol size</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-grammatical encoding</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-categorization skills</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	-syntax</a:t>
            </a:r>
          </a:p>
          <a:p>
            <a:pPr eaLnBrk="1" hangingPunct="1">
              <a:spcBef>
                <a:spcPct val="0"/>
              </a:spcBef>
              <a:buClr>
                <a:srgbClr val="000000"/>
              </a:buClr>
              <a:buSzPct val="46000"/>
              <a:buFontTx/>
              <a:buNone/>
            </a:pPr>
            <a:r>
              <a:rPr lang="en-US" sz="2400" smtClean="0">
                <a:solidFill>
                  <a:srgbClr val="00387E"/>
                </a:solidFill>
                <a:latin typeface="Trebuchet MS" pitchFamily="34" charset="0"/>
                <a:cs typeface="Arial" charset="0"/>
                <a:sym typeface="Trebuchet MS" pitchFamily="34" charset="0"/>
              </a:rPr>
              <a:t>-Use results for goal-setting, displays, selecting devices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96258" name="Shape 209"/>
          <p:cNvSpPr txBox="1">
            <a:spLocks noGrp="1"/>
          </p:cNvSpPr>
          <p:nvPr>
            <p:ph type="title"/>
          </p:nvPr>
        </p:nvSpPr>
        <p:spPr>
          <a:xfrm>
            <a:off x="457200" y="317500"/>
            <a:ext cx="8229600" cy="1282700"/>
          </a:xfrm>
        </p:spPr>
        <p:txBody>
          <a:bodyPr>
            <a:spAutoFit/>
          </a:bodyPr>
          <a:lstStyle/>
          <a:p>
            <a:pPr indent="254000" algn="ctr" eaLnBrk="1" hangingPunct="1">
              <a:spcBef>
                <a:spcPct val="0"/>
              </a:spcBef>
              <a:buSzTx/>
              <a:buFont typeface="Trebuchet MS" pitchFamily="34" charset="0"/>
              <a:buNone/>
            </a:pPr>
            <a:r>
              <a:rPr lang="en-US" sz="3600" b="0" u="sng" dirty="0" smtClean="0">
                <a:solidFill>
                  <a:schemeClr val="hlink"/>
                </a:solidFill>
                <a:latin typeface="Trebuchet MS" pitchFamily="34" charset="0"/>
                <a:cs typeface="Arial" charset="0"/>
                <a:sym typeface="Trebuchet MS" pitchFamily="34" charset="0"/>
                <a:hlinkClick r:id="rId3"/>
              </a:rPr>
              <a:t>Test of Aided-Communication Symbol Performance (TASP) </a:t>
            </a:r>
            <a:endParaRPr lang="en-US" sz="3600" b="0" u="sng" dirty="0" smtClean="0">
              <a:solidFill>
                <a:schemeClr val="hlink"/>
              </a:solidFill>
              <a:latin typeface="Trebuchet MS" pitchFamily="34" charset="0"/>
              <a:cs typeface="Arial" charset="0"/>
              <a:sym typeface="Trebuchet MS" pitchFamily="34" charset="0"/>
              <a:hlinkClick r:id="rId4"/>
            </a:endParaRPr>
          </a:p>
        </p:txBody>
      </p:sp>
    </p:spTree>
  </p:cSld>
  <p:clrMapOvr>
    <a:masterClrMapping/>
  </p:clrMapOvr>
  <p:transition spd="slow">
    <p:cu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5" name="Shape 214"/>
          <p:cNvSpPr txBox="1">
            <a:spLocks noGrp="1"/>
          </p:cNvSpPr>
          <p:nvPr>
            <p:ph type="body" idx="1"/>
          </p:nvPr>
        </p:nvSpPr>
        <p:spPr>
          <a:xfrm>
            <a:off x="339725" y="1717675"/>
            <a:ext cx="8229600" cy="4840288"/>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-Eye Gaze</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-Basic Needs Board</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-AAC Ring Systems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98306" name="Shape 215"/>
          <p:cNvSpPr txBox="1">
            <a:spLocks noGrp="1"/>
          </p:cNvSpPr>
          <p:nvPr>
            <p:ph type="title"/>
          </p:nvPr>
        </p:nvSpPr>
        <p:spPr>
          <a:xfrm>
            <a:off x="457200" y="196850"/>
            <a:ext cx="8229600" cy="14033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Manual AAC Systems</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Static Boards</a:t>
            </a:r>
          </a:p>
        </p:txBody>
      </p:sp>
      <p:sp>
        <p:nvSpPr>
          <p:cNvPr id="98307" name="Shape 216"/>
          <p:cNvSpPr>
            <a:spLocks noChangeArrowheads="1"/>
          </p:cNvSpPr>
          <p:nvPr/>
        </p:nvSpPr>
        <p:spPr bwMode="auto">
          <a:xfrm>
            <a:off x="587375" y="3478213"/>
            <a:ext cx="2173288" cy="2552700"/>
          </a:xfrm>
          <a:prstGeom prst="rect">
            <a:avLst/>
          </a:prstGeom>
          <a:blipFill dpi="0" rotWithShape="1">
            <a:blip r:embed="rId3"/>
            <a:srcRect/>
            <a:stretch>
              <a:fillRect/>
            </a:stretch>
          </a:blipFill>
          <a:ln w="9525">
            <a:noFill/>
            <a:miter lim="800000"/>
            <a:headEnd/>
            <a:tailEnd/>
          </a:ln>
        </p:spPr>
        <p:txBody>
          <a:bodyPr/>
          <a:lstStyle/>
          <a:p>
            <a:endParaRPr lang="en-US"/>
          </a:p>
        </p:txBody>
      </p:sp>
      <p:sp>
        <p:nvSpPr>
          <p:cNvPr id="98308" name="Shape 217"/>
          <p:cNvSpPr>
            <a:spLocks noChangeArrowheads="1"/>
          </p:cNvSpPr>
          <p:nvPr/>
        </p:nvSpPr>
        <p:spPr bwMode="auto">
          <a:xfrm>
            <a:off x="2947988" y="3478213"/>
            <a:ext cx="2306637" cy="2473325"/>
          </a:xfrm>
          <a:prstGeom prst="rect">
            <a:avLst/>
          </a:prstGeom>
          <a:blipFill dpi="0" rotWithShape="1">
            <a:blip r:embed="rId4"/>
            <a:srcRect/>
            <a:stretch>
              <a:fillRect/>
            </a:stretch>
          </a:blipFill>
          <a:ln w="9525">
            <a:noFill/>
            <a:miter lim="800000"/>
            <a:headEnd/>
            <a:tailEnd/>
          </a:ln>
        </p:spPr>
        <p:txBody>
          <a:bodyPr/>
          <a:lstStyle/>
          <a:p>
            <a:endParaRPr lang="en-US"/>
          </a:p>
        </p:txBody>
      </p:sp>
      <p:sp>
        <p:nvSpPr>
          <p:cNvPr id="98309" name="Shape 218"/>
          <p:cNvSpPr>
            <a:spLocks noChangeArrowheads="1"/>
          </p:cNvSpPr>
          <p:nvPr/>
        </p:nvSpPr>
        <p:spPr bwMode="auto">
          <a:xfrm>
            <a:off x="5600700" y="5081588"/>
            <a:ext cx="3086100" cy="1476375"/>
          </a:xfrm>
          <a:prstGeom prst="rect">
            <a:avLst/>
          </a:prstGeom>
          <a:blipFill dpi="0" rotWithShape="1">
            <a:blip r:embed="rId5"/>
            <a:srcRect/>
            <a:stretch>
              <a:fillRect/>
            </a:stretch>
          </a:blipFill>
          <a:ln w="9525">
            <a:noFill/>
            <a:miter lim="800000"/>
            <a:headEnd/>
            <a:tailEnd/>
          </a:ln>
        </p:spPr>
        <p:txBody>
          <a:bodyPr/>
          <a:lstStyle/>
          <a:p>
            <a:endParaRPr lang="en-US"/>
          </a:p>
        </p:txBody>
      </p:sp>
      <p:sp>
        <p:nvSpPr>
          <p:cNvPr id="98310" name="Shape 219"/>
          <p:cNvSpPr>
            <a:spLocks noChangeArrowheads="1"/>
          </p:cNvSpPr>
          <p:nvPr/>
        </p:nvSpPr>
        <p:spPr bwMode="auto">
          <a:xfrm>
            <a:off x="5907088" y="2719388"/>
            <a:ext cx="2238375" cy="2047875"/>
          </a:xfrm>
          <a:prstGeom prst="rect">
            <a:avLst/>
          </a:prstGeom>
          <a:blipFill dpi="0" rotWithShape="1">
            <a:blip r:embed="rId6"/>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3" name="Shape 224"/>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-Big Mac</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-Smooth Talker</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-Step by Step</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-Talkables</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p:txBody>
      </p:sp>
      <p:sp>
        <p:nvSpPr>
          <p:cNvPr id="100354" name="Shape 225"/>
          <p:cNvSpPr txBox="1">
            <a:spLocks noGrp="1"/>
          </p:cNvSpPr>
          <p:nvPr>
            <p:ph type="title"/>
          </p:nvPr>
        </p:nvSpPr>
        <p:spPr>
          <a:xfrm>
            <a:off x="457200" y="196850"/>
            <a:ext cx="8229600" cy="14033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Light AAC Systems</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Simple Voice Output Devices</a:t>
            </a:r>
          </a:p>
        </p:txBody>
      </p:sp>
      <p:sp>
        <p:nvSpPr>
          <p:cNvPr id="100355" name="Shape 226">
            <a:hlinkClick r:id="rId3"/>
          </p:cNvPr>
          <p:cNvSpPr>
            <a:spLocks noChangeArrowheads="1"/>
          </p:cNvSpPr>
          <p:nvPr/>
        </p:nvSpPr>
        <p:spPr bwMode="auto">
          <a:xfrm>
            <a:off x="209550" y="4100513"/>
            <a:ext cx="2143125" cy="1952625"/>
          </a:xfrm>
          <a:prstGeom prst="rect">
            <a:avLst/>
          </a:prstGeom>
          <a:blipFill dpi="0" rotWithShape="1">
            <a:blip r:embed="rId4"/>
            <a:srcRect/>
            <a:stretch>
              <a:fillRect/>
            </a:stretch>
          </a:blipFill>
          <a:ln w="9525">
            <a:noFill/>
            <a:miter lim="800000"/>
            <a:headEnd/>
            <a:tailEnd/>
          </a:ln>
        </p:spPr>
        <p:txBody>
          <a:bodyPr/>
          <a:lstStyle/>
          <a:p>
            <a:endParaRPr lang="en-US"/>
          </a:p>
        </p:txBody>
      </p:sp>
      <p:sp>
        <p:nvSpPr>
          <p:cNvPr id="100356" name="Shape 227">
            <a:hlinkClick r:id="rId5"/>
          </p:cNvPr>
          <p:cNvSpPr>
            <a:spLocks noChangeArrowheads="1"/>
          </p:cNvSpPr>
          <p:nvPr/>
        </p:nvSpPr>
        <p:spPr bwMode="auto">
          <a:xfrm>
            <a:off x="4970463" y="4100513"/>
            <a:ext cx="1916112" cy="1916112"/>
          </a:xfrm>
          <a:prstGeom prst="rect">
            <a:avLst/>
          </a:prstGeom>
          <a:blipFill dpi="0" rotWithShape="1">
            <a:blip r:embed="rId6"/>
            <a:srcRect/>
            <a:stretch>
              <a:fillRect/>
            </a:stretch>
          </a:blipFill>
          <a:ln w="9525">
            <a:noFill/>
            <a:miter lim="800000"/>
            <a:headEnd/>
            <a:tailEnd/>
          </a:ln>
        </p:spPr>
        <p:txBody>
          <a:bodyPr/>
          <a:lstStyle/>
          <a:p>
            <a:endParaRPr lang="en-US"/>
          </a:p>
        </p:txBody>
      </p:sp>
      <p:sp>
        <p:nvSpPr>
          <p:cNvPr id="100357" name="Shape 228">
            <a:hlinkClick r:id="rId7"/>
          </p:cNvPr>
          <p:cNvSpPr>
            <a:spLocks noChangeArrowheads="1"/>
          </p:cNvSpPr>
          <p:nvPr/>
        </p:nvSpPr>
        <p:spPr bwMode="auto">
          <a:xfrm>
            <a:off x="7108825" y="4100513"/>
            <a:ext cx="1905000" cy="1898650"/>
          </a:xfrm>
          <a:prstGeom prst="rect">
            <a:avLst/>
          </a:prstGeom>
          <a:blipFill dpi="0" rotWithShape="1">
            <a:blip r:embed="rId8"/>
            <a:srcRect/>
            <a:stretch>
              <a:fillRect/>
            </a:stretch>
          </a:blipFill>
          <a:ln w="9525">
            <a:noFill/>
            <a:miter lim="800000"/>
            <a:headEnd/>
            <a:tailEnd/>
          </a:ln>
        </p:spPr>
        <p:txBody>
          <a:bodyPr/>
          <a:lstStyle/>
          <a:p>
            <a:endParaRPr lang="en-US"/>
          </a:p>
        </p:txBody>
      </p:sp>
      <p:sp>
        <p:nvSpPr>
          <p:cNvPr id="100358" name="Shape 229">
            <a:hlinkClick r:id="rId9"/>
          </p:cNvPr>
          <p:cNvSpPr>
            <a:spLocks noChangeArrowheads="1"/>
          </p:cNvSpPr>
          <p:nvPr/>
        </p:nvSpPr>
        <p:spPr bwMode="auto">
          <a:xfrm>
            <a:off x="2497138" y="4100513"/>
            <a:ext cx="2286000" cy="1946275"/>
          </a:xfrm>
          <a:prstGeom prst="rect">
            <a:avLst/>
          </a:prstGeom>
          <a:blipFill dpi="0" rotWithShape="1">
            <a:blip r:embed="rId10"/>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1" name="Shape 234"/>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-Cheap Talk</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-Go Talk</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-Super Talker</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-Quick Talker</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-Prox Talker</a:t>
            </a:r>
          </a:p>
        </p:txBody>
      </p:sp>
      <p:sp>
        <p:nvSpPr>
          <p:cNvPr id="102402" name="Shape 235"/>
          <p:cNvSpPr txBox="1">
            <a:spLocks noGrp="1"/>
          </p:cNvSpPr>
          <p:nvPr>
            <p:ph type="title"/>
          </p:nvPr>
        </p:nvSpPr>
        <p:spPr>
          <a:xfrm>
            <a:off x="457200" y="196850"/>
            <a:ext cx="8229600" cy="14033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Mid AAC Systems</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VOD with Multiple Levels</a:t>
            </a:r>
          </a:p>
        </p:txBody>
      </p:sp>
      <p:sp>
        <p:nvSpPr>
          <p:cNvPr id="102403" name="Shape 236">
            <a:hlinkClick r:id="rId3"/>
          </p:cNvPr>
          <p:cNvSpPr>
            <a:spLocks noChangeArrowheads="1"/>
          </p:cNvSpPr>
          <p:nvPr/>
        </p:nvSpPr>
        <p:spPr bwMode="auto">
          <a:xfrm>
            <a:off x="4114800" y="1658938"/>
            <a:ext cx="1524000" cy="2000250"/>
          </a:xfrm>
          <a:prstGeom prst="rect">
            <a:avLst/>
          </a:prstGeom>
          <a:blipFill dpi="0" rotWithShape="1">
            <a:blip r:embed="rId4"/>
            <a:srcRect/>
            <a:stretch>
              <a:fillRect/>
            </a:stretch>
          </a:blipFill>
          <a:ln w="9525">
            <a:noFill/>
            <a:miter lim="800000"/>
            <a:headEnd/>
            <a:tailEnd/>
          </a:ln>
        </p:spPr>
        <p:txBody>
          <a:bodyPr/>
          <a:lstStyle/>
          <a:p>
            <a:endParaRPr lang="en-US"/>
          </a:p>
        </p:txBody>
      </p:sp>
      <p:sp>
        <p:nvSpPr>
          <p:cNvPr id="102404" name="Shape 237">
            <a:hlinkClick r:id="rId5"/>
          </p:cNvPr>
          <p:cNvSpPr>
            <a:spLocks noChangeArrowheads="1"/>
          </p:cNvSpPr>
          <p:nvPr/>
        </p:nvSpPr>
        <p:spPr bwMode="auto">
          <a:xfrm>
            <a:off x="6167438" y="1685925"/>
            <a:ext cx="1682750" cy="1946275"/>
          </a:xfrm>
          <a:prstGeom prst="rect">
            <a:avLst/>
          </a:prstGeom>
          <a:blipFill dpi="0" rotWithShape="1">
            <a:blip r:embed="rId6"/>
            <a:srcRect/>
            <a:stretch>
              <a:fillRect/>
            </a:stretch>
          </a:blipFill>
          <a:ln w="9525">
            <a:noFill/>
            <a:miter lim="800000"/>
            <a:headEnd/>
            <a:tailEnd/>
          </a:ln>
        </p:spPr>
        <p:txBody>
          <a:bodyPr/>
          <a:lstStyle/>
          <a:p>
            <a:endParaRPr lang="en-US"/>
          </a:p>
        </p:txBody>
      </p:sp>
      <p:sp>
        <p:nvSpPr>
          <p:cNvPr id="102405" name="Shape 238">
            <a:hlinkClick r:id="rId7"/>
          </p:cNvPr>
          <p:cNvSpPr>
            <a:spLocks noChangeArrowheads="1"/>
          </p:cNvSpPr>
          <p:nvPr/>
        </p:nvSpPr>
        <p:spPr bwMode="auto">
          <a:xfrm>
            <a:off x="862013" y="4524375"/>
            <a:ext cx="1790700" cy="1974850"/>
          </a:xfrm>
          <a:prstGeom prst="rect">
            <a:avLst/>
          </a:prstGeom>
          <a:blipFill dpi="0" rotWithShape="1">
            <a:blip r:embed="rId8"/>
            <a:srcRect/>
            <a:stretch>
              <a:fillRect/>
            </a:stretch>
          </a:blipFill>
          <a:ln w="9525">
            <a:noFill/>
            <a:miter lim="800000"/>
            <a:headEnd/>
            <a:tailEnd/>
          </a:ln>
        </p:spPr>
        <p:txBody>
          <a:bodyPr/>
          <a:lstStyle/>
          <a:p>
            <a:endParaRPr lang="en-US"/>
          </a:p>
        </p:txBody>
      </p:sp>
      <p:sp>
        <p:nvSpPr>
          <p:cNvPr id="102406" name="Shape 239">
            <a:hlinkClick r:id="rId9"/>
          </p:cNvPr>
          <p:cNvSpPr>
            <a:spLocks noChangeArrowheads="1"/>
          </p:cNvSpPr>
          <p:nvPr/>
        </p:nvSpPr>
        <p:spPr bwMode="auto">
          <a:xfrm>
            <a:off x="3341688" y="4513263"/>
            <a:ext cx="2471737" cy="1997075"/>
          </a:xfrm>
          <a:prstGeom prst="rect">
            <a:avLst/>
          </a:prstGeom>
          <a:blipFill dpi="0" rotWithShape="1">
            <a:blip r:embed="rId10"/>
            <a:srcRect/>
            <a:stretch>
              <a:fillRect/>
            </a:stretch>
          </a:blipFill>
          <a:ln w="9525">
            <a:noFill/>
            <a:miter lim="800000"/>
            <a:headEnd/>
            <a:tailEnd/>
          </a:ln>
        </p:spPr>
        <p:txBody>
          <a:bodyPr/>
          <a:lstStyle/>
          <a:p>
            <a:endParaRPr lang="en-US"/>
          </a:p>
        </p:txBody>
      </p:sp>
      <p:sp>
        <p:nvSpPr>
          <p:cNvPr id="102407" name="Shape 240">
            <a:hlinkClick r:id="rId11"/>
          </p:cNvPr>
          <p:cNvSpPr>
            <a:spLocks noChangeArrowheads="1"/>
          </p:cNvSpPr>
          <p:nvPr/>
        </p:nvSpPr>
        <p:spPr bwMode="auto">
          <a:xfrm>
            <a:off x="6234113" y="4005263"/>
            <a:ext cx="1933575" cy="2362200"/>
          </a:xfrm>
          <a:prstGeom prst="rect">
            <a:avLst/>
          </a:prstGeom>
          <a:blipFill dpi="0" rotWithShape="1">
            <a:blip r:embed="rId12"/>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49" name="Shape 245"/>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-Dynavox</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-Tobii</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-Prentke Romich</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-iPad/Tablet and Apps</a:t>
            </a:r>
          </a:p>
        </p:txBody>
      </p:sp>
      <p:sp>
        <p:nvSpPr>
          <p:cNvPr id="104450" name="Shape 246"/>
          <p:cNvSpPr txBox="1">
            <a:spLocks noGrp="1"/>
          </p:cNvSpPr>
          <p:nvPr>
            <p:ph type="title"/>
          </p:nvPr>
        </p:nvSpPr>
        <p:spPr>
          <a:xfrm>
            <a:off x="457200" y="196850"/>
            <a:ext cx="8229600" cy="14033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High Tech Devices</a:t>
            </a:r>
            <a:br>
              <a:rPr lang="en-US" smtClean="0">
                <a:latin typeface="Trebuchet MS" pitchFamily="34" charset="0"/>
                <a:cs typeface="Arial" charset="0"/>
                <a:sym typeface="Trebuchet MS" pitchFamily="34" charset="0"/>
              </a:rPr>
            </a:br>
            <a:r>
              <a:rPr lang="en-US" smtClean="0">
                <a:latin typeface="Trebuchet MS" pitchFamily="34" charset="0"/>
                <a:cs typeface="Arial" charset="0"/>
                <a:sym typeface="Trebuchet MS" pitchFamily="34" charset="0"/>
              </a:rPr>
              <a:t>Dynamic Display</a:t>
            </a:r>
          </a:p>
        </p:txBody>
      </p:sp>
      <p:sp>
        <p:nvSpPr>
          <p:cNvPr id="104451" name="Shape 247">
            <a:hlinkClick r:id="rId3"/>
          </p:cNvPr>
          <p:cNvSpPr>
            <a:spLocks noChangeArrowheads="1"/>
          </p:cNvSpPr>
          <p:nvPr/>
        </p:nvSpPr>
        <p:spPr bwMode="auto">
          <a:xfrm>
            <a:off x="762000" y="3886200"/>
            <a:ext cx="1760537" cy="1749425"/>
          </a:xfrm>
          <a:prstGeom prst="rect">
            <a:avLst/>
          </a:prstGeom>
          <a:blipFill dpi="0" rotWithShape="1">
            <a:blip r:embed="rId4"/>
            <a:srcRect/>
            <a:stretch>
              <a:fillRect/>
            </a:stretch>
          </a:blipFill>
          <a:ln w="9525">
            <a:noFill/>
            <a:miter lim="800000"/>
            <a:headEnd/>
            <a:tailEnd/>
          </a:ln>
        </p:spPr>
        <p:txBody>
          <a:bodyPr/>
          <a:lstStyle/>
          <a:p>
            <a:endParaRPr lang="en-US"/>
          </a:p>
        </p:txBody>
      </p:sp>
      <p:sp>
        <p:nvSpPr>
          <p:cNvPr id="104452" name="Shape 248">
            <a:hlinkClick r:id="rId5"/>
          </p:cNvPr>
          <p:cNvSpPr>
            <a:spLocks noChangeArrowheads="1"/>
          </p:cNvSpPr>
          <p:nvPr/>
        </p:nvSpPr>
        <p:spPr bwMode="auto">
          <a:xfrm>
            <a:off x="4646613" y="3906838"/>
            <a:ext cx="1781175" cy="1731962"/>
          </a:xfrm>
          <a:prstGeom prst="rect">
            <a:avLst/>
          </a:prstGeom>
          <a:blipFill dpi="0" rotWithShape="1">
            <a:blip r:embed="rId6"/>
            <a:srcRect/>
            <a:stretch>
              <a:fillRect/>
            </a:stretch>
          </a:blipFill>
          <a:ln w="9525">
            <a:noFill/>
            <a:miter lim="800000"/>
            <a:headEnd/>
            <a:tailEnd/>
          </a:ln>
        </p:spPr>
        <p:txBody>
          <a:bodyPr/>
          <a:lstStyle/>
          <a:p>
            <a:endParaRPr lang="en-US"/>
          </a:p>
        </p:txBody>
      </p:sp>
      <p:sp>
        <p:nvSpPr>
          <p:cNvPr id="104453" name="Shape 249">
            <a:hlinkClick r:id="rId7"/>
          </p:cNvPr>
          <p:cNvSpPr>
            <a:spLocks noChangeArrowheads="1"/>
          </p:cNvSpPr>
          <p:nvPr/>
        </p:nvSpPr>
        <p:spPr bwMode="auto">
          <a:xfrm>
            <a:off x="2667000" y="3886200"/>
            <a:ext cx="1912938" cy="1774825"/>
          </a:xfrm>
          <a:prstGeom prst="rect">
            <a:avLst/>
          </a:prstGeom>
          <a:blipFill dpi="0" rotWithShape="1">
            <a:blip r:embed="rId8"/>
            <a:srcRect/>
            <a:stretch>
              <a:fillRect/>
            </a:stretch>
          </a:blipFill>
          <a:ln w="9525">
            <a:noFill/>
            <a:miter lim="800000"/>
            <a:headEnd/>
            <a:tailEnd/>
          </a:ln>
        </p:spPr>
        <p:txBody>
          <a:bodyPr/>
          <a:lstStyle/>
          <a:p>
            <a:endParaRPr lang="en-US"/>
          </a:p>
        </p:txBody>
      </p:sp>
      <p:sp>
        <p:nvSpPr>
          <p:cNvPr id="104454" name="Shape 250">
            <a:hlinkClick r:id="rId9"/>
          </p:cNvPr>
          <p:cNvSpPr>
            <a:spLocks noChangeArrowheads="1"/>
          </p:cNvSpPr>
          <p:nvPr/>
        </p:nvSpPr>
        <p:spPr bwMode="auto">
          <a:xfrm>
            <a:off x="6670675" y="3886200"/>
            <a:ext cx="1989138" cy="1773238"/>
          </a:xfrm>
          <a:prstGeom prst="rect">
            <a:avLst/>
          </a:prstGeom>
          <a:blipFill dpi="0" rotWithShape="1">
            <a:blip r:embed="rId10"/>
            <a:srcRect/>
            <a:stretch>
              <a:fillRect/>
            </a:stretch>
          </a:blipFill>
          <a:ln w="9525">
            <a:noFill/>
            <a:miter lim="800000"/>
            <a:headEnd/>
            <a:tailEnd/>
          </a:ln>
        </p:spPr>
        <p:txBody>
          <a:bodyPr/>
          <a:lstStyle/>
          <a:p>
            <a:endParaRPr lang="en-US"/>
          </a:p>
        </p:txBody>
      </p:sp>
    </p:spTree>
  </p:cSld>
  <p:clrMapOvr>
    <a:masterClrMapping/>
  </p:clrMapOvr>
  <p:transition spd="slow">
    <p:cu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7" name="Shape 255"/>
          <p:cNvSpPr txBox="1">
            <a:spLocks noGrp="1"/>
          </p:cNvSpPr>
          <p:nvPr>
            <p:ph type="body" idx="1"/>
          </p:nvPr>
        </p:nvSpPr>
        <p:spPr>
          <a:xfrm>
            <a:off x="457200" y="1658938"/>
            <a:ext cx="8229600" cy="5447615"/>
          </a:xfrm>
        </p:spPr>
        <p:txBody>
          <a:bodyPr>
            <a:spAutoFit/>
          </a:bodyPr>
          <a:lstStyle/>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hlinkClick r:id="rId3"/>
              </a:rPr>
              <a:t>
</a:t>
            </a:r>
            <a:r>
              <a:rPr lang="en-US" u="sng" dirty="0" smtClean="0">
                <a:solidFill>
                  <a:schemeClr val="hlink"/>
                </a:solidFill>
                <a:latin typeface="Trebuchet MS" pitchFamily="34" charset="0"/>
                <a:cs typeface="Arial" charset="0"/>
                <a:sym typeface="Trebuchet MS" pitchFamily="34" charset="0"/>
                <a:hlinkClick r:id="rId3"/>
              </a:rPr>
              <a:t>Developing and Using a Communication Book</a:t>
            </a:r>
            <a:r>
              <a:rPr lang="en-US" dirty="0" smtClean="0">
                <a:solidFill>
                  <a:srgbClr val="00387E"/>
                </a:solidFill>
                <a:latin typeface="Trebuchet MS" pitchFamily="34" charset="0"/>
                <a:cs typeface="Arial" charset="0"/>
                <a:sym typeface="Trebuchet MS" pitchFamily="34" charset="0"/>
                <a:hlinkClick r:id="rId3"/>
              </a:rPr>
              <a:t> </a:t>
            </a:r>
            <a:r>
              <a:rPr lang="en-US" sz="1800" dirty="0" smtClean="0">
                <a:solidFill>
                  <a:srgbClr val="00387E"/>
                </a:solidFill>
                <a:latin typeface="Trebuchet MS" pitchFamily="34" charset="0"/>
                <a:cs typeface="Arial" charset="0"/>
                <a:sym typeface="Trebuchet MS" pitchFamily="34" charset="0"/>
                <a:hlinkClick r:id="rId3"/>
              </a:rPr>
              <a:t>by ACE Centre (Clare Latham) </a:t>
            </a:r>
            <a:endParaRPr lang="en-US" sz="1800"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hlinkClick r:id="rId4"/>
              </a:rPr>
              <a:t>-</a:t>
            </a:r>
            <a:r>
              <a:rPr lang="en-US" u="sng" dirty="0" smtClean="0">
                <a:solidFill>
                  <a:schemeClr val="hlink"/>
                </a:solidFill>
                <a:latin typeface="Trebuchet MS" pitchFamily="34" charset="0"/>
                <a:cs typeface="Arial" charset="0"/>
                <a:sym typeface="Trebuchet MS" pitchFamily="34" charset="0"/>
                <a:hlinkClick r:id="rId4"/>
              </a:rPr>
              <a:t>Pragmatic Organization Dynamic Display</a:t>
            </a:r>
            <a:r>
              <a:rPr lang="en-US" dirty="0" smtClean="0">
                <a:solidFill>
                  <a:srgbClr val="00387E"/>
                </a:solidFill>
                <a:latin typeface="Trebuchet MS" pitchFamily="34" charset="0"/>
                <a:cs typeface="Arial" charset="0"/>
                <a:sym typeface="Trebuchet MS" pitchFamily="34" charset="0"/>
                <a:hlinkClick r:id="rId4"/>
              </a:rPr>
              <a:t> </a:t>
            </a: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1800" dirty="0" smtClean="0">
                <a:solidFill>
                  <a:srgbClr val="00387E"/>
                </a:solidFill>
                <a:latin typeface="Trebuchet MS" pitchFamily="34" charset="0"/>
                <a:cs typeface="Arial" charset="0"/>
                <a:sym typeface="Trebuchet MS" pitchFamily="34" charset="0"/>
              </a:rPr>
              <a:t>by Gayle Porter</a:t>
            </a:r>
          </a:p>
          <a:p>
            <a:pPr eaLnBrk="1" hangingPunct="1">
              <a:spcBef>
                <a:spcPct val="0"/>
              </a:spcBef>
              <a:buClr>
                <a:srgbClr val="000000"/>
              </a:buClr>
              <a:buSzPct val="34000"/>
              <a:buFontTx/>
              <a:buNone/>
            </a:pPr>
            <a:r>
              <a:rPr lang="en-US" dirty="0" smtClean="0">
                <a:solidFill>
                  <a:srgbClr val="00387E"/>
                </a:solidFill>
                <a:latin typeface="Trebuchet MS" pitchFamily="34" charset="0"/>
                <a:cs typeface="Arial" charset="0"/>
                <a:sym typeface="Trebuchet MS" pitchFamily="34" charset="0"/>
                <a:hlinkClick r:id="rId5"/>
              </a:rPr>
              <a:t>-</a:t>
            </a:r>
            <a:r>
              <a:rPr lang="en-US" u="sng" dirty="0" smtClean="0">
                <a:solidFill>
                  <a:schemeClr val="hlink"/>
                </a:solidFill>
                <a:latin typeface="Trebuchet MS" pitchFamily="34" charset="0"/>
                <a:cs typeface="Arial" charset="0"/>
                <a:sym typeface="Trebuchet MS" pitchFamily="34" charset="0"/>
                <a:hlinkClick r:id="rId5"/>
              </a:rPr>
              <a:t>Picture Exchange Communication System</a:t>
            </a:r>
            <a:r>
              <a:rPr lang="en-US" dirty="0" smtClean="0">
                <a:solidFill>
                  <a:srgbClr val="00387E"/>
                </a:solidFill>
                <a:latin typeface="Trebuchet MS" pitchFamily="34" charset="0"/>
                <a:cs typeface="Arial" charset="0"/>
                <a:sym typeface="Trebuchet MS" pitchFamily="34" charset="0"/>
                <a:hlinkClick r:id="rId5"/>
              </a:rPr>
              <a:t> </a:t>
            </a: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1800" dirty="0" smtClean="0">
                <a:solidFill>
                  <a:srgbClr val="00387E"/>
                </a:solidFill>
                <a:latin typeface="Trebuchet MS" pitchFamily="34" charset="0"/>
                <a:cs typeface="Arial" charset="0"/>
                <a:sym typeface="Trebuchet MS" pitchFamily="34" charset="0"/>
              </a:rPr>
              <a:t>by Pyramid Education (Lori Frost &amp; Andy </a:t>
            </a:r>
            <a:r>
              <a:rPr lang="en-US" sz="1800" dirty="0" err="1" smtClean="0">
                <a:solidFill>
                  <a:srgbClr val="00387E"/>
                </a:solidFill>
                <a:latin typeface="Trebuchet MS" pitchFamily="34" charset="0"/>
                <a:cs typeface="Arial" charset="0"/>
                <a:sym typeface="Trebuchet MS" pitchFamily="34" charset="0"/>
              </a:rPr>
              <a:t>Bondy</a:t>
            </a:r>
            <a:r>
              <a:rPr lang="en-US" sz="1800" dirty="0" smtClean="0">
                <a:solidFill>
                  <a:srgbClr val="00387E"/>
                </a:solidFill>
                <a:latin typeface="Trebuchet MS" pitchFamily="34" charset="0"/>
                <a:cs typeface="Arial" charset="0"/>
                <a:sym typeface="Trebuchet MS" pitchFamily="34" charset="0"/>
              </a:rPr>
              <a:t>, Ph.D.)</a:t>
            </a:r>
          </a:p>
          <a:p>
            <a:pPr eaLnBrk="1" hangingPunct="1">
              <a:spcBef>
                <a:spcPct val="0"/>
              </a:spcBef>
              <a:buClr>
                <a:srgbClr val="00387E"/>
              </a:buClr>
              <a:buSzPct val="167000"/>
              <a:buFontTx/>
              <a:buNone/>
            </a:pPr>
            <a:r>
              <a:rPr lang="en-US" dirty="0" smtClean="0">
                <a:solidFill>
                  <a:srgbClr val="00387E"/>
                </a:solidFill>
                <a:latin typeface="Trebuchet MS" pitchFamily="34" charset="0"/>
                <a:cs typeface="Arial" charset="0"/>
                <a:sym typeface="Trebuchet MS" pitchFamily="34" charset="0"/>
                <a:hlinkClick r:id="rId6"/>
              </a:rPr>
              <a:t>-</a:t>
            </a:r>
            <a:r>
              <a:rPr lang="en-US" u="sng" dirty="0" smtClean="0">
                <a:solidFill>
                  <a:schemeClr val="hlink"/>
                </a:solidFill>
                <a:latin typeface="Trebuchet MS" pitchFamily="34" charset="0"/>
                <a:cs typeface="Arial" charset="0"/>
                <a:sym typeface="Trebuchet MS" pitchFamily="34" charset="0"/>
                <a:hlinkClick r:id="rId6"/>
              </a:rPr>
              <a:t>Two Switches to Success and Can We Chat</a:t>
            </a:r>
            <a:r>
              <a:rPr lang="en-US" dirty="0" smtClean="0">
                <a:solidFill>
                  <a:srgbClr val="00387E"/>
                </a:solidFill>
                <a:latin typeface="Trebuchet MS" pitchFamily="34" charset="0"/>
                <a:cs typeface="Arial" charset="0"/>
                <a:sym typeface="Trebuchet MS" pitchFamily="34" charset="0"/>
                <a:hlinkClick r:id="rId6"/>
              </a:rPr>
              <a:t>?</a:t>
            </a: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z="1800" dirty="0" smtClean="0">
                <a:solidFill>
                  <a:srgbClr val="00387E"/>
                </a:solidFill>
                <a:latin typeface="Trebuchet MS" pitchFamily="34" charset="0"/>
                <a:cs typeface="Arial" charset="0"/>
                <a:sym typeface="Trebuchet MS" pitchFamily="34" charset="0"/>
              </a:rPr>
              <a:t>by Linda Burkhart</a:t>
            </a: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Char char="•"/>
            </a:pPr>
            <a:endParaRPr lang="en-US" dirty="0" smtClean="0">
              <a:solidFill>
                <a:srgbClr val="00387E"/>
              </a:solidFill>
              <a:latin typeface="Trebuchet MS" pitchFamily="34" charset="0"/>
              <a:cs typeface="Arial" charset="0"/>
              <a:sym typeface="Trebuchet MS" pitchFamily="34" charset="0"/>
            </a:endParaRPr>
          </a:p>
        </p:txBody>
      </p:sp>
      <p:sp>
        <p:nvSpPr>
          <p:cNvPr id="106498" name="Shape 256"/>
          <p:cNvSpPr txBox="1">
            <a:spLocks noGrp="1"/>
          </p:cNvSpPr>
          <p:nvPr>
            <p:ph type="title"/>
          </p:nvPr>
        </p:nvSpPr>
        <p:spPr>
          <a:xfrm>
            <a:off x="457200" y="274638"/>
            <a:ext cx="8229600" cy="1325562"/>
          </a:xfrm>
        </p:spPr>
        <p:txBody>
          <a:bodyPr>
            <a:spAutoFit/>
          </a:bodyPr>
          <a:lstStyle/>
          <a:p>
            <a:pPr indent="254000"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Curriculum Strategies</a:t>
            </a:r>
          </a:p>
        </p:txBody>
      </p:sp>
    </p:spTree>
  </p:cSld>
  <p:clrMapOvr>
    <a:masterClrMapping/>
  </p:clrMapOvr>
  <p:transition spd="slow">
    <p:cu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1" name="Shape 261"/>
          <p:cNvSpPr txBox="1">
            <a:spLocks noGrp="1"/>
          </p:cNvSpPr>
          <p:nvPr>
            <p:ph type="body" idx="1"/>
          </p:nvPr>
        </p:nvSpPr>
        <p:spPr>
          <a:xfrm>
            <a:off x="457200" y="1658938"/>
            <a:ext cx="8229600" cy="4840287"/>
          </a:xfrm>
        </p:spPr>
        <p:txBody>
          <a:bodyPr>
            <a:spAutoFit/>
          </a:bodyPr>
          <a:lstStyle/>
          <a:p>
            <a:pPr eaLnBrk="1" fontAlgn="auto" hangingPunct="1">
              <a:spcAft>
                <a:spcPts val="0"/>
              </a:spcAft>
              <a:buFont typeface="Arial"/>
              <a:buNone/>
              <a:defRPr/>
            </a:pPr>
            <a:r>
              <a:rPr lang="en"/>
              <a:t>Population: Learners who are producing some communicative behaviors </a:t>
            </a:r>
          </a:p>
          <a:p>
            <a:pPr eaLnBrk="1" fontAlgn="auto" hangingPunct="1">
              <a:spcAft>
                <a:spcPts val="0"/>
              </a:spcAft>
              <a:defRPr/>
            </a:pPr>
            <a:endParaRPr/>
          </a:p>
          <a:p>
            <a:pPr eaLnBrk="1" fontAlgn="auto" hangingPunct="1">
              <a:spcAft>
                <a:spcPts val="0"/>
              </a:spcAft>
              <a:buFont typeface="Arial"/>
              <a:buNone/>
              <a:defRPr/>
            </a:pPr>
            <a:r>
              <a:rPr lang="en"/>
              <a:t>Simple guide</a:t>
            </a:r>
          </a:p>
          <a:p>
            <a:pPr indent="457200" eaLnBrk="1" fontAlgn="auto" hangingPunct="1">
              <a:spcAft>
                <a:spcPts val="0"/>
              </a:spcAft>
              <a:buFont typeface="Arial"/>
              <a:buNone/>
              <a:defRPr/>
            </a:pPr>
            <a:r>
              <a:rPr lang="en"/>
              <a:t>-Core/fringe vocabulary</a:t>
            </a:r>
          </a:p>
          <a:p>
            <a:pPr marL="0" indent="0" eaLnBrk="1" fontAlgn="auto" hangingPunct="1">
              <a:spcAft>
                <a:spcPts val="0"/>
              </a:spcAft>
              <a:buFont typeface="Arial"/>
              <a:buNone/>
              <a:defRPr/>
            </a:pPr>
            <a:r>
              <a:rPr lang="en"/>
              <a:t>    -Emphasis on communication partner to 	  use/model the symbols (Aided Lang </a:t>
            </a:r>
          </a:p>
          <a:p>
            <a:pPr indent="457200" eaLnBrk="1" fontAlgn="auto" hangingPunct="1">
              <a:spcAft>
                <a:spcPts val="0"/>
              </a:spcAft>
              <a:buFont typeface="Arial"/>
              <a:buNone/>
              <a:defRPr/>
            </a:pPr>
            <a:r>
              <a:rPr lang="en"/>
              <a:t> Stim) in addition to supporting learner</a:t>
            </a:r>
          </a:p>
          <a:p>
            <a:pPr indent="457200" eaLnBrk="1" fontAlgn="auto" hangingPunct="1">
              <a:spcAft>
                <a:spcPts val="0"/>
              </a:spcAft>
              <a:buFont typeface="Arial"/>
              <a:buNone/>
              <a:defRPr/>
            </a:pPr>
            <a:r>
              <a:rPr lang="en"/>
              <a:t>-Five stages  </a:t>
            </a:r>
          </a:p>
        </p:txBody>
      </p:sp>
      <p:sp>
        <p:nvSpPr>
          <p:cNvPr id="108546" name="Shape 262"/>
          <p:cNvSpPr txBox="1">
            <a:spLocks noGrp="1"/>
          </p:cNvSpPr>
          <p:nvPr>
            <p:ph type="title"/>
          </p:nvPr>
        </p:nvSpPr>
        <p:spPr>
          <a:xfrm>
            <a:off x="457200" y="307975"/>
            <a:ext cx="8229600" cy="1292225"/>
          </a:xfrm>
        </p:spPr>
        <p:txBody>
          <a:bodyPr>
            <a:spAutoFit/>
          </a:bodyPr>
          <a:lstStyle/>
          <a:p>
            <a:pPr indent="254000" algn="ctr" eaLnBrk="1" hangingPunct="1">
              <a:spcBef>
                <a:spcPct val="0"/>
              </a:spcBef>
              <a:buSzTx/>
              <a:buFont typeface="Trebuchet MS" pitchFamily="34" charset="0"/>
              <a:buNone/>
            </a:pPr>
            <a:r>
              <a:rPr lang="en-US" sz="3600" dirty="0" smtClean="0">
                <a:latin typeface="Trebuchet MS" pitchFamily="34" charset="0"/>
                <a:cs typeface="Arial" charset="0"/>
                <a:sym typeface="Trebuchet MS" pitchFamily="34" charset="0"/>
                <a:hlinkClick r:id="rId3"/>
              </a:rPr>
              <a:t>Developing &amp; Using a</a:t>
            </a:r>
            <a:br>
              <a:rPr lang="en-US" sz="3600" dirty="0" smtClean="0">
                <a:latin typeface="Trebuchet MS" pitchFamily="34" charset="0"/>
                <a:cs typeface="Arial" charset="0"/>
                <a:sym typeface="Trebuchet MS" pitchFamily="34" charset="0"/>
                <a:hlinkClick r:id="rId3"/>
              </a:rPr>
            </a:br>
            <a:r>
              <a:rPr lang="en-US" sz="3600" dirty="0" smtClean="0">
                <a:latin typeface="Trebuchet MS" pitchFamily="34" charset="0"/>
                <a:cs typeface="Arial" charset="0"/>
                <a:sym typeface="Trebuchet MS" pitchFamily="34" charset="0"/>
                <a:hlinkClick r:id="rId3"/>
              </a:rPr>
              <a:t>  Communication Book</a:t>
            </a:r>
            <a:endParaRPr lang="en-US" sz="3600"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 name="Shape 102"/>
          <p:cNvSpPr txBox="1">
            <a:spLocks noGrp="1"/>
          </p:cNvSpPr>
          <p:nvPr>
            <p:ph type="body" idx="1"/>
          </p:nvPr>
        </p:nvSpPr>
        <p:spPr>
          <a:xfrm>
            <a:off x="457200" y="1658938"/>
            <a:ext cx="8229600" cy="4840287"/>
          </a:xfrm>
        </p:spPr>
        <p:txBody>
          <a:bodyPr>
            <a:spAutoFit/>
          </a:bodyPr>
          <a:lstStyle/>
          <a:p>
            <a:pPr eaLnBrk="1" fontAlgn="auto" hangingPunct="1">
              <a:spcAft>
                <a:spcPts val="0"/>
              </a:spcAft>
              <a:buFont typeface="Arial"/>
              <a:buNone/>
              <a:defRPr/>
            </a:pPr>
            <a:r>
              <a:rPr lang="en"/>
              <a:t>Section 300.8 Continued</a:t>
            </a:r>
          </a:p>
          <a:p>
            <a:pPr marL="457200" indent="-431800" eaLnBrk="1" fontAlgn="auto" hangingPunct="1">
              <a:spcAft>
                <a:spcPts val="0"/>
              </a:spcAft>
              <a:defRPr/>
            </a:pPr>
            <a:r>
              <a:rPr lang="en"/>
              <a:t>(d) Coordinating and using other therapies, interventions, or services with assistive technology devices, such as those associated with existing education and rehabilitation  plans and programs;</a:t>
            </a:r>
          </a:p>
          <a:p>
            <a:pPr marL="457200" indent="-431800" eaLnBrk="1" fontAlgn="auto" hangingPunct="1">
              <a:spcAft>
                <a:spcPts val="0"/>
              </a:spcAft>
              <a:defRPr/>
            </a:pPr>
            <a:r>
              <a:rPr lang="en"/>
              <a:t>(e) Training or technical assistance for a child with adisability or, if appropriate, that child’s family; and</a:t>
            </a:r>
          </a:p>
          <a:p>
            <a:pPr eaLnBrk="1" fontAlgn="auto" hangingPunct="1">
              <a:spcAft>
                <a:spcPts val="0"/>
              </a:spcAft>
              <a:defRPr/>
            </a:pPr>
            <a:endParaRPr/>
          </a:p>
        </p:txBody>
      </p:sp>
      <p:sp>
        <p:nvSpPr>
          <p:cNvPr id="21506" name="Shape 103"/>
          <p:cNvSpPr txBox="1">
            <a:spLocks noGrp="1"/>
          </p:cNvSpPr>
          <p:nvPr>
            <p:ph type="title"/>
          </p:nvPr>
        </p:nvSpPr>
        <p:spPr>
          <a:xfrm>
            <a:off x="457200" y="806450"/>
            <a:ext cx="8229600" cy="7937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Assistive Technology Service</a:t>
            </a:r>
          </a:p>
        </p:txBody>
      </p:sp>
    </p:spTree>
  </p:cSld>
  <p:clrMapOvr>
    <a:masterClrMapping/>
  </p:clrMapOvr>
  <p:transition spd="slow">
    <p:cu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7" name="Shape 267"/>
          <p:cNvSpPr txBox="1">
            <a:spLocks noGrp="1"/>
          </p:cNvSpPr>
          <p:nvPr>
            <p:ph type="body" idx="1"/>
          </p:nvPr>
        </p:nvSpPr>
        <p:spPr>
          <a:xfrm>
            <a:off x="457200" y="1658938"/>
            <a:ext cx="8229600" cy="4840287"/>
          </a:xfrm>
        </p:spPr>
        <p:txBody>
          <a:bodyPr>
            <a:spAutoFit/>
          </a:bodyPr>
          <a:lstStyle/>
          <a:p>
            <a:pPr eaLnBrk="1" fontAlgn="auto" hangingPunct="1">
              <a:spcAft>
                <a:spcPts val="0"/>
              </a:spcAft>
              <a:buFont typeface="Arial"/>
              <a:buNone/>
              <a:defRPr/>
            </a:pPr>
            <a:r>
              <a:rPr lang="en"/>
              <a:t>Population: Beginning communicators</a:t>
            </a:r>
          </a:p>
          <a:p>
            <a:pPr eaLnBrk="1" fontAlgn="auto" hangingPunct="1">
              <a:spcAft>
                <a:spcPts val="0"/>
              </a:spcAft>
              <a:defRPr/>
            </a:pPr>
            <a:endParaRPr/>
          </a:p>
          <a:p>
            <a:pPr eaLnBrk="1" fontAlgn="auto" hangingPunct="1">
              <a:spcAft>
                <a:spcPts val="0"/>
              </a:spcAft>
              <a:buFont typeface="Arial"/>
              <a:buNone/>
              <a:defRPr/>
            </a:pPr>
            <a:r>
              <a:rPr lang="en"/>
              <a:t>Manner of organizing the vocabulary/ symbols in a communication book</a:t>
            </a:r>
          </a:p>
          <a:p>
            <a:pPr eaLnBrk="1" fontAlgn="auto" hangingPunct="1">
              <a:spcAft>
                <a:spcPts val="0"/>
              </a:spcAft>
              <a:buFont typeface="Arial"/>
              <a:buNone/>
              <a:defRPr/>
            </a:pPr>
            <a:r>
              <a:rPr lang="en"/>
              <a:t>	-PCS/Boardmaker</a:t>
            </a:r>
          </a:p>
          <a:p>
            <a:pPr eaLnBrk="1" fontAlgn="auto" hangingPunct="1">
              <a:spcAft>
                <a:spcPts val="0"/>
              </a:spcAft>
              <a:buFont typeface="Arial"/>
              <a:buNone/>
              <a:defRPr/>
            </a:pPr>
            <a:r>
              <a:rPr lang="en"/>
              <a:t>	-Based on communication function &amp;</a:t>
            </a:r>
          </a:p>
          <a:p>
            <a:pPr indent="457200" eaLnBrk="1" fontAlgn="auto" hangingPunct="1">
              <a:spcAft>
                <a:spcPts val="0"/>
              </a:spcAft>
              <a:buFont typeface="Arial"/>
              <a:buNone/>
              <a:defRPr/>
            </a:pPr>
            <a:r>
              <a:rPr lang="en"/>
              <a:t> conversational discourse</a:t>
            </a:r>
          </a:p>
          <a:p>
            <a:pPr indent="457200" eaLnBrk="1" fontAlgn="auto" hangingPunct="1">
              <a:spcAft>
                <a:spcPts val="0"/>
              </a:spcAft>
              <a:buFont typeface="Arial"/>
              <a:buNone/>
              <a:defRPr/>
            </a:pPr>
            <a:r>
              <a:rPr lang="en"/>
              <a:t>-Supports receptive understanding &amp; </a:t>
            </a:r>
          </a:p>
          <a:p>
            <a:pPr indent="457200" eaLnBrk="1" fontAlgn="auto" hangingPunct="1">
              <a:spcAft>
                <a:spcPts val="0"/>
              </a:spcAft>
              <a:buFont typeface="Arial"/>
              <a:buNone/>
              <a:defRPr/>
            </a:pPr>
            <a:r>
              <a:rPr lang="en"/>
              <a:t> provides aided lang stim; child output</a:t>
            </a:r>
          </a:p>
        </p:txBody>
      </p:sp>
      <p:sp>
        <p:nvSpPr>
          <p:cNvPr id="110594" name="Shape 268"/>
          <p:cNvSpPr txBox="1">
            <a:spLocks noGrp="1"/>
          </p:cNvSpPr>
          <p:nvPr>
            <p:ph type="title"/>
          </p:nvPr>
        </p:nvSpPr>
        <p:spPr>
          <a:xfrm>
            <a:off x="457200" y="184458"/>
            <a:ext cx="8229600" cy="1415742"/>
          </a:xfrm>
        </p:spPr>
        <p:txBody>
          <a:bodyPr>
            <a:spAutoFit/>
          </a:bodyPr>
          <a:lstStyle/>
          <a:p>
            <a:pPr indent="254000" eaLnBrk="1" hangingPunct="1">
              <a:spcBef>
                <a:spcPct val="0"/>
              </a:spcBef>
              <a:buSzTx/>
              <a:buFont typeface="Trebuchet MS" pitchFamily="34" charset="0"/>
              <a:buNone/>
            </a:pPr>
            <a:r>
              <a:rPr lang="en-US" dirty="0" smtClean="0">
                <a:latin typeface="Trebuchet MS" pitchFamily="34" charset="0"/>
                <a:cs typeface="Arial" charset="0"/>
                <a:sym typeface="Trebuchet MS" pitchFamily="34" charset="0"/>
                <a:hlinkClick r:id="rId3"/>
              </a:rPr>
              <a:t>Pragmatic Organization Dynamic</a:t>
            </a:r>
            <a:br>
              <a:rPr lang="en-US" dirty="0" smtClean="0">
                <a:latin typeface="Trebuchet MS" pitchFamily="34" charset="0"/>
                <a:cs typeface="Arial" charset="0"/>
                <a:sym typeface="Trebuchet MS" pitchFamily="34" charset="0"/>
                <a:hlinkClick r:id="rId3"/>
              </a:rPr>
            </a:br>
            <a:r>
              <a:rPr lang="en-US" dirty="0" smtClean="0">
                <a:latin typeface="Trebuchet MS" pitchFamily="34" charset="0"/>
                <a:cs typeface="Arial" charset="0"/>
                <a:sym typeface="Trebuchet MS" pitchFamily="34" charset="0"/>
                <a:hlinkClick r:id="rId3"/>
              </a:rPr>
              <a:t>              Displays (PODD)</a:t>
            </a:r>
            <a:endParaRPr lang="en-US"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1" name="Shape 273"/>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Population: Originally preschoolers with social-communication challenges, now broader use; need fine motor/visual discrim skills</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Training Protocol</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-Based on ABA principles</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-Critical Communication Skills Checklist</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-Approach communication partner &amp;</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exchange pic for desired item</a:t>
            </a:r>
          </a:p>
        </p:txBody>
      </p:sp>
      <p:sp>
        <p:nvSpPr>
          <p:cNvPr id="112642" name="Shape 274"/>
          <p:cNvSpPr txBox="1">
            <a:spLocks noGrp="1"/>
          </p:cNvSpPr>
          <p:nvPr>
            <p:ph type="title"/>
          </p:nvPr>
        </p:nvSpPr>
        <p:spPr>
          <a:xfrm>
            <a:off x="457200" y="307975"/>
            <a:ext cx="8229600" cy="1292225"/>
          </a:xfrm>
        </p:spPr>
        <p:txBody>
          <a:bodyPr>
            <a:spAutoFit/>
          </a:bodyPr>
          <a:lstStyle/>
          <a:p>
            <a:pPr indent="254000" algn="ctr" eaLnBrk="1" hangingPunct="1">
              <a:spcBef>
                <a:spcPct val="0"/>
              </a:spcBef>
              <a:buSzTx/>
              <a:buFont typeface="Trebuchet MS" pitchFamily="34" charset="0"/>
              <a:buNone/>
            </a:pPr>
            <a:r>
              <a:rPr lang="en-US" sz="3600" dirty="0" smtClean="0">
                <a:latin typeface="Trebuchet MS" pitchFamily="34" charset="0"/>
                <a:cs typeface="Arial" charset="0"/>
                <a:sym typeface="Trebuchet MS" pitchFamily="34" charset="0"/>
                <a:hlinkClick r:id="rId3"/>
              </a:rPr>
              <a:t>Picture Exchange Communication</a:t>
            </a:r>
            <a:br>
              <a:rPr lang="en-US" sz="3600" dirty="0" smtClean="0">
                <a:latin typeface="Trebuchet MS" pitchFamily="34" charset="0"/>
                <a:cs typeface="Arial" charset="0"/>
                <a:sym typeface="Trebuchet MS" pitchFamily="34" charset="0"/>
                <a:hlinkClick r:id="rId3"/>
              </a:rPr>
            </a:br>
            <a:r>
              <a:rPr lang="en-US" sz="3600" dirty="0" smtClean="0">
                <a:latin typeface="Trebuchet MS" pitchFamily="34" charset="0"/>
                <a:cs typeface="Arial" charset="0"/>
                <a:sym typeface="Trebuchet MS" pitchFamily="34" charset="0"/>
                <a:hlinkClick r:id="rId3"/>
              </a:rPr>
              <a:t>System (PECS)</a:t>
            </a:r>
            <a:endParaRPr lang="en-US" sz="3600"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89" name="Shape 279"/>
          <p:cNvSpPr txBox="1">
            <a:spLocks noGrp="1"/>
          </p:cNvSpPr>
          <p:nvPr>
            <p:ph type="body" idx="1"/>
          </p:nvPr>
        </p:nvSpPr>
        <p:spPr>
          <a:xfrm>
            <a:off x="457200" y="1658938"/>
            <a:ext cx="8229600" cy="4840287"/>
          </a:xfrm>
        </p:spPr>
        <p:txBody>
          <a:bodyPr>
            <a:spAutoFit/>
          </a:bodyPr>
          <a:lstStyle/>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Population: "Access for Children with Severe Physical and/or Multiple Challenges" </a:t>
            </a:r>
          </a:p>
          <a:p>
            <a:pPr eaLnBrk="1" hangingPunct="1">
              <a:spcBef>
                <a:spcPct val="0"/>
              </a:spcBef>
              <a:buClr>
                <a:srgbClr val="00387E"/>
              </a:buClr>
              <a:buSzPct val="167000"/>
              <a:buFontTx/>
              <a:buChar char="•"/>
            </a:pPr>
            <a:endParaRPr lang="en-US" smtClean="0">
              <a:solidFill>
                <a:srgbClr val="00387E"/>
              </a:solidFill>
              <a:latin typeface="Trebuchet MS" pitchFamily="34" charset="0"/>
              <a:cs typeface="Arial" charset="0"/>
              <a:sym typeface="Trebuchet MS" pitchFamily="34" charset="0"/>
            </a:endParaRP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Progression of eight steps</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-Types of scanning</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-Fromsingle switch to two-switch step</a:t>
            </a:r>
          </a:p>
          <a:p>
            <a:pPr eaLnBrk="1" hangingPunct="1">
              <a:spcBef>
                <a:spcPct val="0"/>
              </a:spcBef>
              <a:buClr>
                <a:srgbClr val="00387E"/>
              </a:buClr>
              <a:buSzPct val="167000"/>
              <a:buFontTx/>
              <a:buNone/>
            </a:pPr>
            <a:r>
              <a:rPr lang="en-US" smtClean="0">
                <a:solidFill>
                  <a:srgbClr val="00387E"/>
                </a:solidFill>
                <a:latin typeface="Trebuchet MS" pitchFamily="34" charset="0"/>
                <a:cs typeface="Arial" charset="0"/>
                <a:sym typeface="Trebuchet MS" pitchFamily="34" charset="0"/>
              </a:rPr>
              <a:t>   	  scanning</a:t>
            </a:r>
          </a:p>
        </p:txBody>
      </p:sp>
      <p:sp>
        <p:nvSpPr>
          <p:cNvPr id="114690" name="Shape 280"/>
          <p:cNvSpPr txBox="1">
            <a:spLocks noGrp="1"/>
          </p:cNvSpPr>
          <p:nvPr>
            <p:ph type="title"/>
          </p:nvPr>
        </p:nvSpPr>
        <p:spPr>
          <a:xfrm>
            <a:off x="457200" y="800011"/>
            <a:ext cx="8229600" cy="800189"/>
          </a:xfrm>
        </p:spPr>
        <p:txBody>
          <a:bodyPr>
            <a:spAutoFit/>
          </a:bodyPr>
          <a:lstStyle/>
          <a:p>
            <a:pPr indent="254000" eaLnBrk="1" hangingPunct="1">
              <a:spcBef>
                <a:spcPct val="0"/>
              </a:spcBef>
              <a:buSzTx/>
              <a:buFont typeface="Trebuchet MS" pitchFamily="34" charset="0"/>
              <a:buNone/>
            </a:pPr>
            <a:r>
              <a:rPr lang="en-US" dirty="0" smtClean="0">
                <a:latin typeface="Trebuchet MS" pitchFamily="34" charset="0"/>
                <a:cs typeface="Arial" charset="0"/>
                <a:sym typeface="Trebuchet MS" pitchFamily="34" charset="0"/>
                <a:hlinkClick r:id="rId3"/>
              </a:rPr>
              <a:t>       Two Switches to Success               </a:t>
            </a:r>
            <a:endParaRPr lang="en-US"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 name="Shape 285"/>
          <p:cNvSpPr txBox="1">
            <a:spLocks noGrp="1"/>
          </p:cNvSpPr>
          <p:nvPr>
            <p:ph type="body" idx="1"/>
          </p:nvPr>
        </p:nvSpPr>
        <p:spPr>
          <a:xfrm>
            <a:off x="457200" y="1658938"/>
            <a:ext cx="8229600" cy="4840287"/>
          </a:xfrm>
        </p:spPr>
        <p:txBody>
          <a:bodyPr>
            <a:spAutoFit/>
          </a:bodyPr>
          <a:lstStyle/>
          <a:p>
            <a:pPr eaLnBrk="1" fontAlgn="auto" hangingPunct="1">
              <a:spcAft>
                <a:spcPts val="0"/>
              </a:spcAft>
              <a:buFont typeface="Arial"/>
              <a:buNone/>
              <a:defRPr/>
            </a:pPr>
            <a:r>
              <a:rPr lang="en"/>
              <a:t>Population: "Students who are not yet highly successful communicators"</a:t>
            </a:r>
          </a:p>
          <a:p>
            <a:pPr eaLnBrk="1" fontAlgn="auto" hangingPunct="1">
              <a:spcAft>
                <a:spcPts val="0"/>
              </a:spcAft>
              <a:defRPr/>
            </a:pPr>
            <a:endParaRPr/>
          </a:p>
          <a:p>
            <a:pPr eaLnBrk="1" fontAlgn="auto" hangingPunct="1">
              <a:spcAft>
                <a:spcPts val="0"/>
              </a:spcAft>
              <a:buFont typeface="Arial"/>
              <a:buNone/>
              <a:defRPr/>
            </a:pPr>
            <a:r>
              <a:rPr lang="en"/>
              <a:t>"A Make It/Take It Book"</a:t>
            </a:r>
          </a:p>
          <a:p>
            <a:pPr marL="0" indent="0" eaLnBrk="1" fontAlgn="auto" hangingPunct="1">
              <a:spcAft>
                <a:spcPts val="0"/>
              </a:spcAft>
              <a:buFont typeface="Arial"/>
              <a:buNone/>
              <a:defRPr/>
            </a:pPr>
            <a:r>
              <a:rPr lang="en"/>
              <a:t>	-Parallel Programming (Goosens)</a:t>
            </a:r>
          </a:p>
          <a:p>
            <a:pPr marL="0" indent="0" eaLnBrk="1" fontAlgn="auto" hangingPunct="1">
              <a:spcAft>
                <a:spcPts val="0"/>
              </a:spcAft>
              <a:buFont typeface="Arial"/>
              <a:buNone/>
              <a:defRPr/>
            </a:pPr>
            <a:r>
              <a:rPr lang="en"/>
              <a:t>	-Sequenced social script development</a:t>
            </a:r>
          </a:p>
          <a:p>
            <a:pPr marL="0" indent="0" eaLnBrk="1" fontAlgn="auto" hangingPunct="1">
              <a:spcAft>
                <a:spcPts val="0"/>
              </a:spcAft>
              <a:buFont typeface="Arial"/>
              <a:buNone/>
              <a:defRPr/>
            </a:pPr>
            <a:r>
              <a:rPr lang="en"/>
              <a:t>	-"Feel" of successful conversations</a:t>
            </a:r>
          </a:p>
          <a:p>
            <a:pPr marL="0" indent="0" eaLnBrk="1" fontAlgn="auto" hangingPunct="1">
              <a:spcAft>
                <a:spcPts val="0"/>
              </a:spcAft>
              <a:buFont typeface="Arial"/>
              <a:buNone/>
              <a:defRPr/>
            </a:pPr>
            <a:r>
              <a:rPr lang="en"/>
              <a:t>	-Co-planned; programmed into step-</a:t>
            </a:r>
          </a:p>
          <a:p>
            <a:pPr marL="0" indent="0" eaLnBrk="1" fontAlgn="auto" hangingPunct="1">
              <a:spcAft>
                <a:spcPts val="0"/>
              </a:spcAft>
              <a:buFont typeface="Arial"/>
              <a:buNone/>
              <a:defRPr/>
            </a:pPr>
            <a:r>
              <a:rPr lang="en"/>
              <a:t>	 listening device</a:t>
            </a:r>
          </a:p>
        </p:txBody>
      </p:sp>
      <p:sp>
        <p:nvSpPr>
          <p:cNvPr id="116738" name="Shape 286"/>
          <p:cNvSpPr txBox="1">
            <a:spLocks noGrp="1"/>
          </p:cNvSpPr>
          <p:nvPr>
            <p:ph type="title"/>
          </p:nvPr>
        </p:nvSpPr>
        <p:spPr>
          <a:xfrm>
            <a:off x="457200" y="800011"/>
            <a:ext cx="8229600" cy="800189"/>
          </a:xfrm>
        </p:spPr>
        <p:txBody>
          <a:bodyPr>
            <a:spAutoFit/>
          </a:bodyPr>
          <a:lstStyle/>
          <a:p>
            <a:pPr indent="254000" eaLnBrk="1" hangingPunct="1">
              <a:spcBef>
                <a:spcPct val="0"/>
              </a:spcBef>
              <a:buSzTx/>
              <a:buFont typeface="Trebuchet MS" pitchFamily="34" charset="0"/>
              <a:buNone/>
            </a:pPr>
            <a:r>
              <a:rPr lang="en-US" dirty="0" smtClean="0">
                <a:latin typeface="Trebuchet MS" pitchFamily="34" charset="0"/>
                <a:cs typeface="Arial" charset="0"/>
                <a:sym typeface="Trebuchet MS" pitchFamily="34" charset="0"/>
              </a:rPr>
              <a:t>                </a:t>
            </a:r>
            <a:r>
              <a:rPr lang="en-US" dirty="0" smtClean="0">
                <a:latin typeface="Trebuchet MS" pitchFamily="34" charset="0"/>
                <a:cs typeface="Arial" charset="0"/>
                <a:sym typeface="Trebuchet MS" pitchFamily="34" charset="0"/>
                <a:hlinkClick r:id="rId3"/>
              </a:rPr>
              <a:t>Can We Chat?</a:t>
            </a:r>
            <a:endParaRPr lang="en-US" dirty="0" smtClean="0">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 name="Shape 108"/>
          <p:cNvSpPr txBox="1">
            <a:spLocks noGrp="1"/>
          </p:cNvSpPr>
          <p:nvPr>
            <p:ph type="body" idx="1"/>
          </p:nvPr>
        </p:nvSpPr>
        <p:spPr>
          <a:xfrm>
            <a:off x="457200" y="1658938"/>
            <a:ext cx="8229600" cy="5232400"/>
          </a:xfrm>
        </p:spPr>
        <p:txBody>
          <a:bodyPr>
            <a:spAutoFit/>
          </a:bodyPr>
          <a:lstStyle/>
          <a:p>
            <a:pPr eaLnBrk="1" fontAlgn="auto" hangingPunct="1">
              <a:spcAft>
                <a:spcPts val="0"/>
              </a:spcAft>
              <a:buFont typeface="Arial"/>
              <a:buNone/>
              <a:defRPr/>
            </a:pPr>
            <a:r>
              <a:rPr lang="en" sz="4000" dirty="0">
                <a:solidFill>
                  <a:srgbClr val="00387E"/>
                </a:solidFill>
              </a:rPr>
              <a:t>Section 300.8 Continued</a:t>
            </a:r>
          </a:p>
          <a:p>
            <a:pPr marL="457200" indent="-431800" eaLnBrk="1" fontAlgn="auto" hangingPunct="1">
              <a:spcAft>
                <a:spcPts val="0"/>
              </a:spcAft>
              <a:defRPr/>
            </a:pPr>
            <a:r>
              <a:rPr lang="en" dirty="0"/>
              <a:t>(f) Training or technical assistance for professionals (including individuals or rehabilitation services), employers, or other individuals who provide services to </a:t>
            </a:r>
            <a:r>
              <a:rPr lang="en" dirty="0" smtClean="0"/>
              <a:t>employ</a:t>
            </a:r>
            <a:r>
              <a:rPr lang="en" dirty="0"/>
              <a:t>, or are otherwise substantially involved in the major life functions of children with disabilities.</a:t>
            </a:r>
          </a:p>
          <a:p>
            <a:pPr eaLnBrk="1" fontAlgn="auto" hangingPunct="1">
              <a:spcAft>
                <a:spcPts val="0"/>
              </a:spcAft>
              <a:defRPr/>
            </a:pPr>
            <a:r>
              <a:rPr lang="en" dirty="0"/>
              <a:t>See Support Components handout </a:t>
            </a:r>
          </a:p>
          <a:p>
            <a:pPr eaLnBrk="1" fontAlgn="auto" hangingPunct="1">
              <a:spcAft>
                <a:spcPts val="0"/>
              </a:spcAft>
              <a:defRPr/>
            </a:pPr>
            <a:endParaRPr dirty="0"/>
          </a:p>
        </p:txBody>
      </p:sp>
      <p:sp>
        <p:nvSpPr>
          <p:cNvPr id="23554" name="Shape 109"/>
          <p:cNvSpPr txBox="1">
            <a:spLocks noGrp="1"/>
          </p:cNvSpPr>
          <p:nvPr>
            <p:ph type="title"/>
          </p:nvPr>
        </p:nvSpPr>
        <p:spPr>
          <a:xfrm>
            <a:off x="457200" y="806450"/>
            <a:ext cx="8229600" cy="7937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Assistive Technology Service</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hape 59"/>
          <p:cNvSpPr txBox="1">
            <a:spLocks noGrp="1"/>
          </p:cNvSpPr>
          <p:nvPr>
            <p:ph type="body" idx="1"/>
          </p:nvPr>
        </p:nvSpPr>
        <p:spPr>
          <a:xfrm>
            <a:off x="457200" y="1658938"/>
            <a:ext cx="8229600" cy="3632200"/>
          </a:xfrm>
        </p:spPr>
        <p:txBody>
          <a:bodyPr>
            <a:spAutoFit/>
          </a:bodyPr>
          <a:lstStyle/>
          <a:p>
            <a:pPr marL="457200" indent="-431800" eaLnBrk="1" hangingPunct="1">
              <a:spcBef>
                <a:spcPct val="0"/>
              </a:spcBef>
              <a:buClr>
                <a:srgbClr val="00387E"/>
              </a:buClr>
              <a:buSzPct val="400000"/>
              <a:buFontTx/>
              <a:buNone/>
            </a:pPr>
            <a:endParaRPr lang="en-US" smtClean="0">
              <a:solidFill>
                <a:srgbClr val="00387E"/>
              </a:solidFill>
              <a:latin typeface="Trebuchet MS" pitchFamily="34" charset="0"/>
              <a:cs typeface="Arial" charset="0"/>
              <a:sym typeface="Trebuchet MS" pitchFamily="34" charset="0"/>
            </a:endParaRPr>
          </a:p>
          <a:p>
            <a:pPr marL="457200" indent="-431800"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IDEA in 1990 first outlined the school districts responsibility to provide AT to students with disabilities.  </a:t>
            </a:r>
          </a:p>
          <a:p>
            <a:pPr marL="457200" indent="-431800" eaLnBrk="1" hangingPunct="1">
              <a:spcBef>
                <a:spcPct val="0"/>
              </a:spcBef>
              <a:buClr>
                <a:srgbClr val="00387E"/>
              </a:buClr>
              <a:buSzPct val="167000"/>
              <a:buFontTx/>
              <a:buChar char="•"/>
            </a:pPr>
            <a:r>
              <a:rPr lang="en-US" smtClean="0">
                <a:solidFill>
                  <a:srgbClr val="00387E"/>
                </a:solidFill>
                <a:latin typeface="Trebuchet MS" pitchFamily="34" charset="0"/>
                <a:cs typeface="Arial" charset="0"/>
                <a:sym typeface="Trebuchet MS" pitchFamily="34" charset="0"/>
              </a:rPr>
              <a:t>IDEA used the definition from the Tech Act for AT device and service; reauthorized in 1997, and 2004.</a:t>
            </a:r>
          </a:p>
        </p:txBody>
      </p:sp>
      <p:sp>
        <p:nvSpPr>
          <p:cNvPr id="25602" name="Shape 60"/>
          <p:cNvSpPr txBox="1">
            <a:spLocks noGrp="1"/>
          </p:cNvSpPr>
          <p:nvPr>
            <p:ph type="title"/>
          </p:nvPr>
        </p:nvSpPr>
        <p:spPr>
          <a:xfrm>
            <a:off x="457200" y="184150"/>
            <a:ext cx="8229600" cy="1416050"/>
          </a:xfrm>
        </p:spPr>
        <p:txBody>
          <a:bodyPr>
            <a:spAutoFit/>
          </a:bodyPr>
          <a:lstStyle/>
          <a:p>
            <a:pPr indent="254000" algn="ctr" eaLnBrk="1" hangingPunct="1">
              <a:spcBef>
                <a:spcPct val="0"/>
              </a:spcBef>
              <a:buSzTx/>
              <a:buFont typeface="Trebuchet MS" pitchFamily="34" charset="0"/>
              <a:buNone/>
            </a:pPr>
            <a:r>
              <a:rPr lang="en-US" smtClean="0">
                <a:latin typeface="Trebuchet MS" pitchFamily="34" charset="0"/>
                <a:cs typeface="Arial" charset="0"/>
                <a:sym typeface="Trebuchet MS" pitchFamily="34" charset="0"/>
              </a:rPr>
              <a:t>Individuals with Disabilities Act,   1990, 1997, 2004.</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4728</Words>
  <Application>Microsoft Macintosh PowerPoint</Application>
  <PresentationFormat>On-screen Show (4:3)</PresentationFormat>
  <Paragraphs>512</Paragraphs>
  <Slides>73</Slides>
  <Notes>35</Notes>
  <HiddenSlides>0</HiddenSlides>
  <MMClips>0</MMClips>
  <ScaleCrop>false</ScaleCrop>
  <HeadingPairs>
    <vt:vector size="4" baseType="variant">
      <vt:variant>
        <vt:lpstr>Design Template</vt:lpstr>
      </vt:variant>
      <vt:variant>
        <vt:i4>1</vt:i4>
      </vt:variant>
      <vt:variant>
        <vt:lpstr>Slide Titles</vt:lpstr>
      </vt:variant>
      <vt:variant>
        <vt:i4>73</vt:i4>
      </vt:variant>
    </vt:vector>
  </HeadingPairs>
  <TitlesOfParts>
    <vt:vector size="74" baseType="lpstr">
      <vt:lpstr>Default Design</vt:lpstr>
      <vt:lpstr>AAC Resources Evaluation to Implementation</vt:lpstr>
      <vt:lpstr>Todays Goals </vt:lpstr>
      <vt:lpstr>Definition of  Assistive Technology</vt:lpstr>
      <vt:lpstr>Assistive Technology Device</vt:lpstr>
      <vt:lpstr>Assistive Technology Service</vt:lpstr>
      <vt:lpstr>Assistive Technology Service</vt:lpstr>
      <vt:lpstr>Assistive Technology Service</vt:lpstr>
      <vt:lpstr>Assistive Technology Service</vt:lpstr>
      <vt:lpstr>Individuals with Disabilities Act,   1990, 1997, 2004.</vt:lpstr>
      <vt:lpstr>IDEA 2004 Sec. 300.105 Assistive Technology</vt:lpstr>
      <vt:lpstr>IDEA 2004 Sc. 300.38 and 300.114 (a) (2) (ii).</vt:lpstr>
      <vt:lpstr>American Speech Language and Hearing Association (ASHA):</vt:lpstr>
      <vt:lpstr>AAC Definition</vt:lpstr>
      <vt:lpstr>AAC Evaluation</vt:lpstr>
      <vt:lpstr>MODELS OF AAC EVALUATION</vt:lpstr>
      <vt:lpstr>MODELS OF AAC EVALUATION</vt:lpstr>
      <vt:lpstr>MODELS OF AAC EVALUATION</vt:lpstr>
      <vt:lpstr>PHASES OF EVALUATION</vt:lpstr>
      <vt:lpstr>PHASES OF EVALUATION</vt:lpstr>
      <vt:lpstr>PHASES OF EVALUATION</vt:lpstr>
      <vt:lpstr>GOAL OF AAC EVALUATION</vt:lpstr>
      <vt:lpstr>AAC EVALUATION</vt:lpstr>
      <vt:lpstr>AAC EVALUATION BASICS</vt:lpstr>
      <vt:lpstr>SPEECH/LAGUAGE AND  AAC EVALUATIONS</vt:lpstr>
      <vt:lpstr>THREE TYPES OF  REQUIRED INFORMATION</vt:lpstr>
      <vt:lpstr>FEATURE MATCH</vt:lpstr>
      <vt:lpstr>Begin with what you know: </vt:lpstr>
      <vt:lpstr>GUIDELINES</vt:lpstr>
      <vt:lpstr>SPECIFIC ASSESSMENT</vt:lpstr>
      <vt:lpstr>SPECIFIC ASSESSMENT</vt:lpstr>
      <vt:lpstr>SPECIFIC ASSESSMENT</vt:lpstr>
      <vt:lpstr>SPECIFIC ASSESSMENT</vt:lpstr>
      <vt:lpstr>SPECIFIC ASSESSMENT</vt:lpstr>
      <vt:lpstr>SPECIFIC ASSESSMENT</vt:lpstr>
      <vt:lpstr>Sample Protocols</vt:lpstr>
      <vt:lpstr>INFORMAL AAC FRAMEWORKS</vt:lpstr>
      <vt:lpstr>INFORMAL AAC FRAMEWORKS</vt:lpstr>
      <vt:lpstr>Software Programs</vt:lpstr>
      <vt:lpstr>SPECIFIC ASSESSMENT</vt:lpstr>
      <vt:lpstr>FEATURE MATCH</vt:lpstr>
      <vt:lpstr>FEATURE MATCH</vt:lpstr>
      <vt:lpstr>FEATURE MATCH</vt:lpstr>
      <vt:lpstr>FEATURE MATCH</vt:lpstr>
      <vt:lpstr>LITE TECH VS. HIGH TECH</vt:lpstr>
      <vt:lpstr>FEATURE MATCH </vt:lpstr>
      <vt:lpstr>Trial Period</vt:lpstr>
      <vt:lpstr>      Ten Principles of AAC Assessment                       LLloyd</vt:lpstr>
      <vt:lpstr> Ten Principles of AAC Assessment                       LLloyd</vt:lpstr>
      <vt:lpstr>Four Components of Communicative   Competence by Janice Light </vt:lpstr>
      <vt:lpstr>AAC Protocols   </vt:lpstr>
      <vt:lpstr>Communication Samples</vt:lpstr>
      <vt:lpstr>Communication Samples</vt:lpstr>
      <vt:lpstr>AAC Evaluations</vt:lpstr>
      <vt:lpstr>
 AAC Guided Assessment by Children's Treatment Network, Simcoe York, Canada </vt:lpstr>
      <vt:lpstr>Functional Communication Profile by Larry I. Kleiman </vt:lpstr>
      <vt:lpstr>Social Networks: A Comm. Inventory by Sarah W. Blackstone, Ph.D. and Mary Hunt Berg, Ph.D.</vt:lpstr>
      <vt:lpstr>AAC WEB RESOURCES</vt:lpstr>
      <vt:lpstr>AAC Formats  </vt:lpstr>
      <vt:lpstr>AAC Formats</vt:lpstr>
      <vt:lpstr>Communication Matrix  Charity Rowland, Ph.D. (www.communicationmatrix.org)</vt:lpstr>
      <vt:lpstr>Every Move Counts, Clicks &amp; Chats  Jane Edgar Korsten, Terry Vernon Foss &amp; Lisa Meyer Berry</vt:lpstr>
      <vt:lpstr>AAC SETT (Student, Environment, Tasks, Tools)</vt:lpstr>
      <vt:lpstr>Test of Aided-Communication Symbol Performance (TASP) </vt:lpstr>
      <vt:lpstr>Manual AAC Systems Static Boards</vt:lpstr>
      <vt:lpstr>Light AAC Systems Simple Voice Output Devices</vt:lpstr>
      <vt:lpstr>Mid AAC Systems VOD with Multiple Levels</vt:lpstr>
      <vt:lpstr>High Tech Devices Dynamic Display</vt:lpstr>
      <vt:lpstr>Curriculum Strategies</vt:lpstr>
      <vt:lpstr>Developing &amp; Using a   Communication Book</vt:lpstr>
      <vt:lpstr>Pragmatic Organization Dynamic               Displays (PODD)</vt:lpstr>
      <vt:lpstr>Picture Exchange Communication System (PECS)</vt:lpstr>
      <vt:lpstr>       Two Switches to Success               </vt:lpstr>
      <vt:lpstr>                Can We Chat?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AAC Resources Evaluation to Implementation</dc:title>
  <cp:lastModifiedBy>Administrator</cp:lastModifiedBy>
  <cp:revision>42</cp:revision>
  <dcterms:created xsi:type="dcterms:W3CDTF">2012-10-02T23:56:59Z</dcterms:created>
  <dcterms:modified xsi:type="dcterms:W3CDTF">2012-10-03T00:19:14Z</dcterms:modified>
</cp:coreProperties>
</file>