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93" r:id="rId3"/>
    <p:sldId id="294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outline"/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6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8DAB8-46EE-8949-83E8-B2742C504540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BDE5-E6BA-2040-BD32-73FE21712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-US" dirty="0" smtClean="0"/>
              <a:t>Dynavox: T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resources found in the Toolkit cover topics related to AAC, its users and the people who support them. A variety of print materials, as well as instructional videos, feature essential information about AAC, lesson and therapy plans, techniques for communication partners, an introduction to our language software, </a:t>
            </a:r>
            <a:r>
              <a:rPr lang="en-US" sz="1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InterAACt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much more!  LOOK IN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FAVORITES, go over INTERACTT Form</a:t>
            </a:r>
          </a:p>
          <a:p>
            <a:endParaRPr lang="en-US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Ablenet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 to Knowledge Base-Communication-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to Integrate Assistive Technology &amp; AAC throughout the School Day - 30 Minutes</a:t>
            </a:r>
          </a:p>
          <a:p>
            <a:r>
              <a:rPr lang="en-US" sz="1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Title: Promoting Active Communication Opportunities for Unique Learners - 60 Minute</a:t>
            </a:r>
          </a:p>
          <a:p>
            <a:endParaRPr lang="en-US" sz="11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ATTO-AT</a:t>
            </a:r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Basics-Communication Needs under the “T” and Switch Section</a:t>
            </a:r>
          </a:p>
          <a:p>
            <a:endParaRPr lang="en-US" sz="11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AAC-RERC Webcasts and Early Intervention</a:t>
            </a:r>
          </a:p>
          <a:p>
            <a:endParaRPr lang="en-US" sz="11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YAACk- </a:t>
            </a:r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Teaching methods</a:t>
            </a:r>
          </a:p>
          <a:p>
            <a:endParaRPr lang="en-US" sz="11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Penn State also linked on AAC-RERC</a:t>
            </a:r>
          </a:p>
          <a:p>
            <a:endParaRPr lang="en-US" sz="11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1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1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Only" type="titleOnly">
  <p:cSld name="title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_ONLY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buSzPct val="100000"/>
              <a:buFont typeface="Trebuchet MS"/>
              <a:buNone/>
              <a:defRPr sz="2400"/>
            </a:lvl1pPr>
            <a:lvl2pPr marL="0" indent="152400" algn="ctr" rtl="0">
              <a:buSzPct val="100000"/>
              <a:buFont typeface="Trebuchet MS"/>
              <a:buNone/>
              <a:defRPr sz="2400"/>
            </a:lvl2pPr>
            <a:lvl3pPr marL="0" indent="152400" algn="ctr" rtl="0">
              <a:buSzPct val="100000"/>
              <a:buFont typeface="Trebuchet MS"/>
              <a:buNone/>
              <a:defRPr sz="2400"/>
            </a:lvl3pPr>
            <a:lvl4pPr marL="0" indent="152400" algn="ctr" rtl="0">
              <a:buSzPct val="100000"/>
              <a:buFont typeface="Trebuchet MS"/>
              <a:buNone/>
              <a:defRPr sz="2400"/>
            </a:lvl4pPr>
            <a:lvl5pPr marL="0" indent="152400" algn="ctr" rtl="0">
              <a:buSzPct val="100000"/>
              <a:buFont typeface="Trebuchet MS"/>
              <a:buNone/>
              <a:defRPr sz="2400"/>
            </a:lvl5pPr>
            <a:lvl6pPr marL="0" indent="152400" algn="ctr" rtl="0">
              <a:buSzPct val="100000"/>
              <a:buFont typeface="Trebuchet MS"/>
              <a:buNone/>
              <a:defRPr sz="2400"/>
            </a:lvl6pPr>
            <a:lvl7pPr marL="0" indent="152400" algn="ctr" rtl="0">
              <a:buSzPct val="100000"/>
              <a:buFont typeface="Trebuchet MS"/>
              <a:buNone/>
              <a:defRPr sz="2400"/>
            </a:lvl7pPr>
            <a:lvl8pPr marL="0" indent="152400" algn="ctr" rtl="0">
              <a:buSzPct val="100000"/>
              <a:buFont typeface="Trebuchet MS"/>
              <a:buNone/>
              <a:defRPr sz="2400"/>
            </a:lvl8pPr>
            <a:lvl9pPr marL="0" indent="152400" algn="ctr" rtl="0"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ynavoxtech.com/implementation-toolkit/" TargetMode="External"/><Relationship Id="rId4" Type="http://schemas.openxmlformats.org/officeDocument/2006/relationships/hyperlink" Target="http://www.ablenetinc.com/Professional-Development" TargetMode="External"/><Relationship Id="rId5" Type="http://schemas.openxmlformats.org/officeDocument/2006/relationships/hyperlink" Target="http://atto.buffalo.edu/" TargetMode="External"/><Relationship Id="rId6" Type="http://schemas.openxmlformats.org/officeDocument/2006/relationships/hyperlink" Target="http://aac-rerc.psu.edu/" TargetMode="External"/><Relationship Id="rId7" Type="http://schemas.openxmlformats.org/officeDocument/2006/relationships/hyperlink" Target="http://aac.unl.edu/yaack/" TargetMode="External"/><Relationship Id="rId8" Type="http://schemas.openxmlformats.org/officeDocument/2006/relationships/hyperlink" Target="http://aacliteracy.psu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languagelab.com/" TargetMode="External"/><Relationship Id="rId4" Type="http://schemas.openxmlformats.org/officeDocument/2006/relationships/hyperlink" Target="http://www.aactechconnect.com/" TargetMode="External"/><Relationship Id="rId5" Type="http://schemas.openxmlformats.org/officeDocument/2006/relationships/hyperlink" Target="http://www.ace-north.org.uk/" TargetMode="External"/><Relationship Id="rId6" Type="http://schemas.openxmlformats.org/officeDocument/2006/relationships/hyperlink" Target="http://talksense.weebly.com/" TargetMode="External"/><Relationship Id="rId7" Type="http://schemas.openxmlformats.org/officeDocument/2006/relationships/hyperlink" Target="http://podcast.isd728.org/groups/sped/wiki/f6e9b/Assistive_Technology_Resources.html" TargetMode="External"/><Relationship Id="rId8" Type="http://schemas.openxmlformats.org/officeDocument/2006/relationships/hyperlink" Target="http://www.gpat.org/Georgia-Project-for-Assistive-Technology/Pages/Assistive-Technology-Devices.aspx" TargetMode="External"/><Relationship Id="rId9" Type="http://schemas.openxmlformats.org/officeDocument/2006/relationships/hyperlink" Target="http://www.wati.org/?pageLoad=content/supports/free/index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AAC Resources</a:t>
            </a:r>
          </a:p>
          <a:p>
            <a:pPr>
              <a:buNone/>
            </a:pPr>
            <a:r>
              <a:rPr lang="en" sz="2400" b="0">
                <a:solidFill>
                  <a:srgbClr val="FFFFFF"/>
                </a:solidFill>
              </a:rPr>
              <a:t>Evaluation to Implementation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Presented by: Ann McCormick, Barbara Commers and Mary Baumann-Spooner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720425" y="1571238"/>
            <a:ext cx="8229600" cy="57246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 dirty="0"/>
              <a:t>
-</a:t>
            </a:r>
            <a:r>
              <a:rPr lang="en" sz="2400" u="sng" dirty="0">
                <a:solidFill>
                  <a:schemeClr val="hlink"/>
                </a:solidFill>
                <a:hlinkClick r:id="rId3"/>
              </a:rPr>
              <a:t>Dynavox Implementation Strategies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-</a:t>
            </a:r>
            <a:r>
              <a:rPr lang="en" sz="2400" u="sng" dirty="0">
                <a:solidFill>
                  <a:schemeClr val="hlink"/>
                </a:solidFill>
                <a:hlinkClick r:id="rId4"/>
              </a:rPr>
              <a:t>AbleNet University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-</a:t>
            </a:r>
            <a:r>
              <a:rPr lang="en" sz="2400" u="sng" dirty="0">
                <a:solidFill>
                  <a:schemeClr val="hlink"/>
                </a:solidFill>
                <a:hlinkClick r:id="rId5"/>
              </a:rPr>
              <a:t>ATTO (Assistive Technology Training Online)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-</a:t>
            </a:r>
            <a:r>
              <a:rPr lang="en" sz="2400" u="sng" dirty="0" smtClean="0">
                <a:solidFill>
                  <a:schemeClr val="hlink"/>
                </a:solidFill>
                <a:hlinkClick r:id="rId6"/>
              </a:rPr>
              <a:t>AA</a:t>
            </a:r>
            <a:r>
              <a:rPr lang="en-US" sz="2400" u="sng" dirty="0" smtClean="0">
                <a:solidFill>
                  <a:schemeClr val="hlink"/>
                </a:solidFill>
                <a:hlinkClick r:id="rId6"/>
              </a:rPr>
              <a:t>C</a:t>
            </a:r>
            <a:r>
              <a:rPr lang="en" sz="2400" u="sng" dirty="0" smtClean="0">
                <a:solidFill>
                  <a:schemeClr val="hlink"/>
                </a:solidFill>
                <a:hlinkClick r:id="rId6"/>
              </a:rPr>
              <a:t>-RERC </a:t>
            </a:r>
            <a:r>
              <a:rPr lang="en" sz="2400" u="sng" dirty="0">
                <a:solidFill>
                  <a:schemeClr val="hlink"/>
                </a:solidFill>
                <a:hlinkClick r:id="rId6"/>
              </a:rPr>
              <a:t>(</a:t>
            </a:r>
            <a:r>
              <a:rPr lang="en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Rehabilitation Engineering Research Center)</a:t>
            </a:r>
          </a:p>
          <a:p>
            <a:endParaRPr dirty="0"/>
          </a:p>
          <a:p>
            <a:pPr lvl="0" rtl="0">
              <a:buNone/>
            </a:pPr>
            <a:r>
              <a:rPr lang="en" sz="2400" u="sng" dirty="0">
                <a:solidFill>
                  <a:schemeClr val="hlink"/>
                </a:solidFill>
                <a:hlinkClick r:id="rId7"/>
              </a:rPr>
              <a:t>-YAACK (AAC Connecting Young Kid</a:t>
            </a:r>
            <a:r>
              <a:rPr lang="en" sz="2400" dirty="0"/>
              <a:t>s)</a:t>
            </a:r>
          </a:p>
          <a:p>
            <a:endParaRPr dirty="0"/>
          </a:p>
          <a:p>
            <a:pPr lvl="0" rtl="0">
              <a:buNone/>
            </a:pPr>
            <a:r>
              <a:rPr lang="en" sz="2400" dirty="0"/>
              <a:t>-</a:t>
            </a:r>
            <a:r>
              <a:rPr lang="en" sz="2400" u="sng" dirty="0">
                <a:solidFill>
                  <a:schemeClr val="hlink"/>
                </a:solidFill>
                <a:hlinkClick r:id="rId8"/>
              </a:rPr>
              <a:t>Penn State Literacy Instruction</a:t>
            </a:r>
          </a:p>
          <a:p>
            <a:endParaRPr dirty="0"/>
          </a:p>
        </p:txBody>
      </p:sp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Clr>
                <a:srgbClr val="000000"/>
              </a:buClr>
              <a:buSzPct val="27500"/>
              <a:buFont typeface="Arial"/>
              <a:buNone/>
            </a:pPr>
            <a:r>
              <a:rPr lang="en" dirty="0"/>
              <a:t> </a:t>
            </a:r>
          </a:p>
          <a:p>
            <a:pPr lvl="0" rtl="0">
              <a:buNone/>
            </a:pPr>
            <a:r>
              <a:rPr lang="en" dirty="0"/>
              <a:t>Website Resources for AAC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4813" y="1205626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1857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000" dirty="0" smtClean="0"/>
              <a:t>-</a:t>
            </a:r>
            <a:r>
              <a:rPr lang="en" sz="2000" u="sng" dirty="0">
                <a:solidFill>
                  <a:schemeClr val="hlink"/>
                </a:solidFill>
                <a:hlinkClick r:id="rId3"/>
              </a:rPr>
              <a:t>AAC Language Lab by Prentke Romich</a:t>
            </a:r>
          </a:p>
          <a:p>
            <a:endParaRPr sz="2000" dirty="0"/>
          </a:p>
          <a:p>
            <a:pPr lvl="0" rtl="0">
              <a:buNone/>
            </a:pPr>
            <a:r>
              <a:rPr lang="en" sz="2000" dirty="0"/>
              <a:t>-</a:t>
            </a:r>
            <a:r>
              <a:rPr lang="en" sz="2000" u="sng" dirty="0">
                <a:solidFill>
                  <a:schemeClr val="hlink"/>
                </a:solidFill>
                <a:hlinkClick r:id="rId4"/>
              </a:rPr>
              <a:t>AAC Tech Connect</a:t>
            </a:r>
          </a:p>
          <a:p>
            <a:endParaRPr sz="2000" dirty="0"/>
          </a:p>
          <a:p>
            <a:pPr lvl="0" rtl="0">
              <a:buNone/>
            </a:pPr>
            <a:r>
              <a:rPr lang="en" sz="2000" dirty="0"/>
              <a:t>-</a:t>
            </a:r>
            <a:r>
              <a:rPr lang="en" sz="2000" u="sng" dirty="0">
                <a:solidFill>
                  <a:schemeClr val="hlink"/>
                </a:solidFill>
                <a:hlinkClick r:id="rId5"/>
              </a:rPr>
              <a:t>ACE Center North</a:t>
            </a:r>
          </a:p>
          <a:p>
            <a:endParaRPr sz="2000" dirty="0"/>
          </a:p>
          <a:p>
            <a:pPr lvl="0" rtl="0">
              <a:buNone/>
            </a:pPr>
            <a:r>
              <a:rPr lang="en" sz="2000" dirty="0"/>
              <a:t>-</a:t>
            </a:r>
            <a:r>
              <a:rPr lang="en" sz="2000" u="sng" dirty="0">
                <a:solidFill>
                  <a:schemeClr val="hlink"/>
                </a:solidFill>
                <a:hlinkClick r:id="rId6"/>
              </a:rPr>
              <a:t>TalkSense</a:t>
            </a:r>
          </a:p>
          <a:p>
            <a:endParaRPr sz="2000" dirty="0"/>
          </a:p>
          <a:p>
            <a:pPr>
              <a:buNone/>
            </a:pPr>
            <a:r>
              <a:rPr lang="en" sz="2000" dirty="0"/>
              <a:t>-</a:t>
            </a:r>
            <a:r>
              <a:rPr lang="en" sz="2000" u="sng" dirty="0">
                <a:solidFill>
                  <a:schemeClr val="hlink"/>
                </a:solidFill>
                <a:hlinkClick r:id="rId7"/>
              </a:rPr>
              <a:t>Elk River Assistive Technology </a:t>
            </a:r>
            <a:r>
              <a:rPr lang="en" sz="2000" u="sng" dirty="0" smtClean="0">
                <a:solidFill>
                  <a:schemeClr val="hlink"/>
                </a:solidFill>
                <a:hlinkClick r:id="rId7"/>
              </a:rPr>
              <a:t>Wiki</a:t>
            </a:r>
            <a:endParaRPr lang="en-US" sz="2000" u="sng" dirty="0" smtClean="0">
              <a:solidFill>
                <a:schemeClr val="hlink"/>
              </a:solidFill>
              <a:hlinkClick r:id="rId7"/>
            </a:endParaRPr>
          </a:p>
          <a:p>
            <a:pPr>
              <a:buNone/>
            </a:pPr>
            <a:endParaRPr lang="en-US" sz="2000" u="sng" dirty="0" smtClean="0">
              <a:solidFill>
                <a:schemeClr val="hlink"/>
              </a:solidFill>
              <a:hlinkClick r:id="rId7"/>
            </a:endParaRPr>
          </a:p>
          <a:p>
            <a:pPr>
              <a:buNone/>
            </a:pPr>
            <a:r>
              <a:rPr lang="en-US" sz="2000" u="sng" dirty="0" smtClean="0">
                <a:solidFill>
                  <a:schemeClr val="hlink"/>
                </a:solidFill>
                <a:hlinkClick r:id="rId7"/>
              </a:rPr>
              <a:t>-</a:t>
            </a:r>
            <a:r>
              <a:rPr lang="en-US" sz="2000" u="sng" dirty="0" smtClean="0">
                <a:solidFill>
                  <a:schemeClr val="hlink"/>
                </a:solidFill>
                <a:hlinkClick r:id="rId8"/>
              </a:rPr>
              <a:t>Georgia Poject for Assistive Technology</a:t>
            </a:r>
            <a:endParaRPr lang="en-US" sz="2000" u="sng" dirty="0" smtClean="0">
              <a:solidFill>
                <a:schemeClr val="hlink"/>
              </a:solidFill>
              <a:hlinkClick r:id="rId7"/>
            </a:endParaRPr>
          </a:p>
          <a:p>
            <a:pPr>
              <a:buNone/>
            </a:pPr>
            <a:endParaRPr lang="en-US" sz="2000" u="sng" dirty="0" smtClean="0">
              <a:solidFill>
                <a:schemeClr val="hlink"/>
              </a:solidFill>
              <a:hlinkClick r:id="rId7"/>
            </a:endParaRPr>
          </a:p>
          <a:p>
            <a:pPr>
              <a:buNone/>
            </a:pPr>
            <a:r>
              <a:rPr lang="en-US" sz="2000" u="sng" dirty="0" smtClean="0">
                <a:solidFill>
                  <a:schemeClr val="hlink"/>
                </a:solidFill>
                <a:hlinkClick r:id="rId7"/>
              </a:rPr>
              <a:t>-</a:t>
            </a:r>
            <a:r>
              <a:rPr lang="en-US" sz="2000" u="sng" dirty="0" smtClean="0">
                <a:solidFill>
                  <a:schemeClr val="hlink"/>
                </a:solidFill>
                <a:hlinkClick r:id="rId9"/>
              </a:rPr>
              <a:t>Wisconsin Assistive Technology Initiative</a:t>
            </a:r>
            <a:endParaRPr lang="en" sz="2000" u="sng" dirty="0">
              <a:solidFill>
                <a:schemeClr val="hlink"/>
              </a:solidFill>
              <a:hlinkClick r:id="rId7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Website Resources for AAC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200</Words>
  <Application>Microsoft Macintosh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/>
      <vt:lpstr>AAC Resources Evaluation to Implementation</vt:lpstr>
      <vt:lpstr>  Website Resources for AAC</vt:lpstr>
      <vt:lpstr>Website Resources for AAC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 Resources Evaluation to Implementation</dc:title>
  <cp:lastModifiedBy>Administrator</cp:lastModifiedBy>
  <cp:revision>6</cp:revision>
  <cp:lastPrinted>2012-10-01T23:10:50Z</cp:lastPrinted>
  <dcterms:created xsi:type="dcterms:W3CDTF">2012-10-03T00:23:55Z</dcterms:created>
  <dcterms:modified xsi:type="dcterms:W3CDTF">2012-10-03T01:13:54Z</dcterms:modified>
</cp:coreProperties>
</file>